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9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21.07.2020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21.07.2020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21.07.2020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21.07.2020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21.07.2020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21.07.2020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21.07.2020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21.07.2020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21.07.2020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21.07.2020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21.07.2020</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21.07.2020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smtClean="0">
                <a:solidFill>
                  <a:srgbClr val="FF0000"/>
                </a:solidFill>
              </a:rPr>
              <a:t>Ortaöğretim KPSS Nedir?</a:t>
            </a:r>
            <a:endParaRPr lang="tr-TR" dirty="0">
              <a:solidFill>
                <a:srgbClr val="FF0000"/>
              </a:solidFill>
            </a:endParaRPr>
          </a:p>
        </p:txBody>
      </p:sp>
      <p:sp>
        <p:nvSpPr>
          <p:cNvPr id="3" name="Alt Başlık 2"/>
          <p:cNvSpPr>
            <a:spLocks noGrp="1"/>
          </p:cNvSpPr>
          <p:nvPr>
            <p:ph type="subTitle" idx="1"/>
          </p:nvPr>
        </p:nvSpPr>
        <p:spPr/>
        <p:txBody>
          <a:bodyPr>
            <a:normAutofit lnSpcReduction="10000"/>
          </a:bodyPr>
          <a:lstStyle/>
          <a:p>
            <a:r>
              <a:rPr lang="tr-TR" dirty="0" smtClean="0">
                <a:solidFill>
                  <a:schemeClr val="tx1"/>
                </a:solidFill>
              </a:rPr>
              <a:t>Mehmet Erdemoğlu Mesleki ve Teknik Anadolu Lisesi</a:t>
            </a:r>
          </a:p>
          <a:p>
            <a:r>
              <a:rPr lang="tr-TR" dirty="0" smtClean="0">
                <a:solidFill>
                  <a:schemeClr val="tx1"/>
                </a:solidFill>
              </a:rPr>
              <a:t>Mehmethan ÖZTÜRK-Cumali KAVAL</a:t>
            </a:r>
          </a:p>
          <a:p>
            <a:r>
              <a:rPr lang="tr-TR" dirty="0" smtClean="0">
                <a:solidFill>
                  <a:schemeClr val="tx1"/>
                </a:solidFill>
              </a:rPr>
              <a:t>Okul Psikolojik Danışmanı ve Rehberlik Servisi </a:t>
            </a:r>
            <a:endParaRPr lang="tr-TR" dirty="0">
              <a:solidFill>
                <a:schemeClr val="tx1"/>
              </a:solidFill>
            </a:endParaRPr>
          </a:p>
        </p:txBody>
      </p:sp>
      <p:pic>
        <p:nvPicPr>
          <p:cNvPr id="1026" name="Picture 2" descr="C:\Users\90507\AppData\Local\Microsoft\Windows\INetCache\IE\31ZF7TOE\Osy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279445"/>
            <a:ext cx="4320480" cy="2106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023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7620000" cy="1143000"/>
          </a:xfrm>
        </p:spPr>
        <p:txBody>
          <a:bodyPr/>
          <a:lstStyle/>
          <a:p>
            <a:r>
              <a:rPr lang="tr-TR" sz="4000" dirty="0">
                <a:solidFill>
                  <a:srgbClr val="FF0000"/>
                </a:solidFill>
              </a:rPr>
              <a:t>9- B ve C Grubu kadrolara atanmak için KPSS sınav sonucundan başka şartlar aranır mı?</a:t>
            </a:r>
            <a:r>
              <a:rPr lang="tr-TR" sz="4000" dirty="0"/>
              <a:t/>
            </a:r>
            <a:br>
              <a:rPr lang="tr-TR" sz="4000" dirty="0"/>
            </a:br>
            <a:endParaRPr lang="tr-TR" sz="4000" dirty="0"/>
          </a:p>
        </p:txBody>
      </p:sp>
      <p:sp>
        <p:nvSpPr>
          <p:cNvPr id="3" name="İçerik Yer Tutucusu 2"/>
          <p:cNvSpPr>
            <a:spLocks noGrp="1"/>
          </p:cNvSpPr>
          <p:nvPr>
            <p:ph idx="1"/>
          </p:nvPr>
        </p:nvSpPr>
        <p:spPr>
          <a:xfrm>
            <a:off x="395536" y="2492896"/>
            <a:ext cx="7620000" cy="4800600"/>
          </a:xfrm>
        </p:spPr>
        <p:txBody>
          <a:bodyPr/>
          <a:lstStyle/>
          <a:p>
            <a:pPr algn="just"/>
            <a:r>
              <a:rPr lang="tr-TR" dirty="0" smtClean="0"/>
              <a:t>Kamu </a:t>
            </a:r>
            <a:r>
              <a:rPr lang="tr-TR" dirty="0"/>
              <a:t>kurum ve kuruluşlarının B ve C Grubu Kadrolarına ilk defa atanacakların 657 sayılı Devlet Memurları Kanununun değişik 48. maddesinde yer alan askerlik, sağlık, suç durumu gibi genel ve özel şartları taşımaları gerekir. Buna ek olarak, bu kadroların, yaş ve cinsiyet dahil özel koşulları da </a:t>
            </a:r>
            <a:r>
              <a:rPr lang="tr-TR" dirty="0" smtClean="0"/>
              <a:t>bulunabilir.</a:t>
            </a:r>
            <a:endParaRPr lang="tr-TR" dirty="0"/>
          </a:p>
          <a:p>
            <a:endParaRPr lang="tr-TR" dirty="0"/>
          </a:p>
        </p:txBody>
      </p:sp>
    </p:spTree>
    <p:extLst>
      <p:ext uri="{BB962C8B-B14F-4D97-AF65-F5344CB8AC3E}">
        <p14:creationId xmlns:p14="http://schemas.microsoft.com/office/powerpoint/2010/main" val="3943107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7620000" cy="1143000"/>
          </a:xfrm>
        </p:spPr>
        <p:txBody>
          <a:bodyPr/>
          <a:lstStyle/>
          <a:p>
            <a:r>
              <a:rPr lang="tr-TR" sz="4400" dirty="0">
                <a:solidFill>
                  <a:srgbClr val="FF0000"/>
                </a:solidFill>
              </a:rPr>
              <a:t>10-Lise düzeyinden en çok hangi unvanlara alım yapılıyor?</a:t>
            </a:r>
            <a:r>
              <a:rPr lang="tr-TR" dirty="0"/>
              <a:t/>
            </a:r>
            <a:br>
              <a:rPr lang="tr-TR" dirty="0"/>
            </a:br>
            <a:endParaRPr lang="tr-TR" dirty="0"/>
          </a:p>
        </p:txBody>
      </p:sp>
      <p:sp>
        <p:nvSpPr>
          <p:cNvPr id="3" name="İçerik Yer Tutucusu 2"/>
          <p:cNvSpPr>
            <a:spLocks noGrp="1"/>
          </p:cNvSpPr>
          <p:nvPr>
            <p:ph idx="1"/>
          </p:nvPr>
        </p:nvSpPr>
        <p:spPr>
          <a:xfrm>
            <a:off x="467544" y="1988840"/>
            <a:ext cx="7620000" cy="4800600"/>
          </a:xfrm>
        </p:spPr>
        <p:txBody>
          <a:bodyPr/>
          <a:lstStyle/>
          <a:p>
            <a:pPr algn="just"/>
            <a:r>
              <a:rPr lang="tr-TR" dirty="0" smtClean="0"/>
              <a:t>Lise </a:t>
            </a:r>
            <a:r>
              <a:rPr lang="tr-TR" dirty="0"/>
              <a:t>düzeyinden yapılan kurumsal ve merkezi alımlara baktığımızda en çok Sağlık ve teknik unvanlar, kaloriferci, şoför, hizmetli, zabıt katibi gibi unvanlara yönelik alım yapılmaktadır.</a:t>
            </a:r>
          </a:p>
          <a:p>
            <a:endParaRPr lang="tr-TR" dirty="0"/>
          </a:p>
        </p:txBody>
      </p:sp>
    </p:spTree>
    <p:extLst>
      <p:ext uri="{BB962C8B-B14F-4D97-AF65-F5344CB8AC3E}">
        <p14:creationId xmlns:p14="http://schemas.microsoft.com/office/powerpoint/2010/main" val="345515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7620000" cy="1143000"/>
          </a:xfrm>
        </p:spPr>
        <p:txBody>
          <a:bodyPr/>
          <a:lstStyle/>
          <a:p>
            <a:r>
              <a:rPr lang="tr-TR" sz="4000" dirty="0">
                <a:solidFill>
                  <a:srgbClr val="FF0000"/>
                </a:solidFill>
              </a:rPr>
              <a:t>11- Tercih edeceğim kadro ve pozisyonlar için istenilen belgelere ne zaman sahip olmalıyım?</a:t>
            </a:r>
            <a:r>
              <a:rPr lang="tr-TR" sz="4000" dirty="0"/>
              <a:t/>
            </a:r>
            <a:br>
              <a:rPr lang="tr-TR" sz="4000" dirty="0"/>
            </a:br>
            <a:endParaRPr lang="tr-TR" sz="4000" dirty="0"/>
          </a:p>
        </p:txBody>
      </p:sp>
      <p:sp>
        <p:nvSpPr>
          <p:cNvPr id="3" name="İçerik Yer Tutucusu 2"/>
          <p:cNvSpPr>
            <a:spLocks noGrp="1"/>
          </p:cNvSpPr>
          <p:nvPr>
            <p:ph idx="1"/>
          </p:nvPr>
        </p:nvSpPr>
        <p:spPr>
          <a:xfrm>
            <a:off x="467544" y="2492896"/>
            <a:ext cx="7620000" cy="4800600"/>
          </a:xfrm>
        </p:spPr>
        <p:txBody>
          <a:bodyPr/>
          <a:lstStyle/>
          <a:p>
            <a:r>
              <a:rPr lang="tr-TR" dirty="0" smtClean="0"/>
              <a:t>Adayların</a:t>
            </a:r>
            <a:r>
              <a:rPr lang="tr-TR" dirty="0"/>
              <a:t>, diploma veya geçici mezuniyet belgeleri ile tercih edecekleri kadro ve pozisyonların karşısındaki başvuru şartları arasında yer alan; Özel Güvenlik Görevlisi Kimlik Kartı, sürücü belgesi, sertifika vb. diğer belgelere, yerleştirme işlemine son başvuru tarihi itibariyle sahip olmaları gerekmektedir.</a:t>
            </a:r>
          </a:p>
          <a:p>
            <a:endParaRPr lang="tr-TR" dirty="0"/>
          </a:p>
        </p:txBody>
      </p:sp>
    </p:spTree>
    <p:extLst>
      <p:ext uri="{BB962C8B-B14F-4D97-AF65-F5344CB8AC3E}">
        <p14:creationId xmlns:p14="http://schemas.microsoft.com/office/powerpoint/2010/main" val="159160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7620000" cy="1143000"/>
          </a:xfrm>
        </p:spPr>
        <p:txBody>
          <a:bodyPr/>
          <a:lstStyle/>
          <a:p>
            <a:r>
              <a:rPr lang="tr-TR" sz="4000" dirty="0" smtClean="0">
                <a:solidFill>
                  <a:srgbClr val="FF0000"/>
                </a:solidFill>
              </a:rPr>
              <a:t>12-Ortaöğretim </a:t>
            </a:r>
            <a:r>
              <a:rPr lang="tr-TR" sz="4000" dirty="0">
                <a:solidFill>
                  <a:srgbClr val="FF0000"/>
                </a:solidFill>
              </a:rPr>
              <a:t>KPSS / Ön Lisans </a:t>
            </a:r>
            <a:r>
              <a:rPr lang="tr-TR" sz="4000" dirty="0" err="1">
                <a:solidFill>
                  <a:srgbClr val="FF0000"/>
                </a:solidFill>
              </a:rPr>
              <a:t>KPSS’den</a:t>
            </a:r>
            <a:r>
              <a:rPr lang="tr-TR" sz="4000" dirty="0">
                <a:solidFill>
                  <a:srgbClr val="FF0000"/>
                </a:solidFill>
              </a:rPr>
              <a:t> Hangisine Girmek Memurluk İçin Daha Avantajlıdır?</a:t>
            </a:r>
            <a:r>
              <a:rPr lang="tr-TR" sz="4000" dirty="0"/>
              <a:t/>
            </a:r>
            <a:br>
              <a:rPr lang="tr-TR" sz="4000" dirty="0"/>
            </a:br>
            <a:endParaRPr lang="tr-TR" sz="4000" dirty="0"/>
          </a:p>
        </p:txBody>
      </p:sp>
      <p:sp>
        <p:nvSpPr>
          <p:cNvPr id="3" name="İçerik Yer Tutucusu 2"/>
          <p:cNvSpPr>
            <a:spLocks noGrp="1"/>
          </p:cNvSpPr>
          <p:nvPr>
            <p:ph idx="1"/>
          </p:nvPr>
        </p:nvSpPr>
        <p:spPr>
          <a:xfrm>
            <a:off x="467544" y="2564904"/>
            <a:ext cx="7620000" cy="4800600"/>
          </a:xfrm>
        </p:spPr>
        <p:txBody>
          <a:bodyPr/>
          <a:lstStyle/>
          <a:p>
            <a:pPr algn="just"/>
            <a:r>
              <a:rPr lang="tr-TR" dirty="0" smtClean="0"/>
              <a:t>Öncelikle </a:t>
            </a:r>
            <a:r>
              <a:rPr lang="tr-TR" dirty="0"/>
              <a:t>şunu söylemek lazım ki ortaöğretim </a:t>
            </a:r>
            <a:r>
              <a:rPr lang="tr-TR" dirty="0" err="1"/>
              <a:t>KPSS’den</a:t>
            </a:r>
            <a:r>
              <a:rPr lang="tr-TR" dirty="0"/>
              <a:t> memurluk atamalarından masa başı pek kadro yoktur. Genellikle kaloriferci, şoför, teknisyen gibi kadrolar açılır. Ön lisans </a:t>
            </a:r>
            <a:r>
              <a:rPr lang="tr-TR" dirty="0" err="1"/>
              <a:t>KPSS’de</a:t>
            </a:r>
            <a:r>
              <a:rPr lang="tr-TR" dirty="0"/>
              <a:t> daha çok masa başı kadrolar açılır.  </a:t>
            </a:r>
            <a:r>
              <a:rPr lang="tr-TR" b="1" u="sng" dirty="0"/>
              <a:t>Ayrıca yıllara göre inceleme yaptığımızda ön lisans </a:t>
            </a:r>
            <a:r>
              <a:rPr lang="tr-TR" b="1" u="sng" dirty="0" err="1"/>
              <a:t>KPSS’den</a:t>
            </a:r>
            <a:r>
              <a:rPr lang="tr-TR" b="1" u="sng" dirty="0"/>
              <a:t> ortaöğretim </a:t>
            </a:r>
            <a:r>
              <a:rPr lang="tr-TR" b="1" u="sng" dirty="0" err="1"/>
              <a:t>KPSS’ye</a:t>
            </a:r>
            <a:r>
              <a:rPr lang="tr-TR" b="1" u="sng" dirty="0"/>
              <a:t> göre daha çok memur alımı yapılmıştır.</a:t>
            </a:r>
            <a:r>
              <a:rPr lang="tr-TR" dirty="0"/>
              <a:t> Tüm bunları göz önüne alarak, alanınızla ilgili araştırma yaparak karar vermeniz daha doğru olacaktır. Şunu hatırlatmakta da fayda var; ön lisanstan mezunsanız ortaöğretim </a:t>
            </a:r>
            <a:r>
              <a:rPr lang="tr-TR" dirty="0" err="1"/>
              <a:t>KPSS’ye</a:t>
            </a:r>
            <a:r>
              <a:rPr lang="tr-TR" dirty="0"/>
              <a:t> girmeniz yasaktır. Ön lisanstan mezun olduğunuz gün, ortaöğretim puanınız geçersiz olacaktır.</a:t>
            </a:r>
            <a:endParaRPr lang="tr-TR" dirty="0"/>
          </a:p>
        </p:txBody>
      </p:sp>
    </p:spTree>
    <p:extLst>
      <p:ext uri="{BB962C8B-B14F-4D97-AF65-F5344CB8AC3E}">
        <p14:creationId xmlns:p14="http://schemas.microsoft.com/office/powerpoint/2010/main" val="22842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268760"/>
            <a:ext cx="7620000" cy="1143000"/>
          </a:xfrm>
        </p:spPr>
        <p:txBody>
          <a:bodyPr/>
          <a:lstStyle/>
          <a:p>
            <a:r>
              <a:rPr lang="tr-TR" sz="4000" dirty="0" smtClean="0">
                <a:solidFill>
                  <a:srgbClr val="FF0000"/>
                </a:solidFill>
              </a:rPr>
              <a:t>13-Ortaöğretim </a:t>
            </a:r>
            <a:r>
              <a:rPr lang="tr-TR" sz="4000" dirty="0">
                <a:solidFill>
                  <a:srgbClr val="FF0000"/>
                </a:solidFill>
              </a:rPr>
              <a:t>– Ön Lisans KPSS memur atamaları nasıl yapılır?</a:t>
            </a:r>
            <a:r>
              <a:rPr lang="tr-TR" dirty="0"/>
              <a:t/>
            </a:r>
            <a:br>
              <a:rPr lang="tr-TR" dirty="0"/>
            </a:br>
            <a:endParaRPr lang="tr-TR" dirty="0"/>
          </a:p>
        </p:txBody>
      </p:sp>
      <p:sp>
        <p:nvSpPr>
          <p:cNvPr id="3" name="İçerik Yer Tutucusu 2"/>
          <p:cNvSpPr>
            <a:spLocks noGrp="1"/>
          </p:cNvSpPr>
          <p:nvPr>
            <p:ph idx="1"/>
          </p:nvPr>
        </p:nvSpPr>
        <p:spPr>
          <a:xfrm>
            <a:off x="395536" y="2492896"/>
            <a:ext cx="7620000" cy="4800600"/>
          </a:xfrm>
        </p:spPr>
        <p:txBody>
          <a:bodyPr/>
          <a:lstStyle/>
          <a:p>
            <a:pPr algn="just" fontAlgn="base"/>
            <a:r>
              <a:rPr lang="tr-TR" dirty="0" smtClean="0"/>
              <a:t>Ortaöğretim </a:t>
            </a:r>
            <a:r>
              <a:rPr lang="tr-TR" dirty="0"/>
              <a:t>KPSS sınavına giren öğrenciler memurluk başvurularını ÖSYM üzerinden merkezi yerleştirme sistemiyle yapmaktadırlar. Merkezi yerleştirmeler “kasım ve haziran”  aylarında olmak üzere her KPSS döneminde 4 kere yapılır. Memurluk atamaları puan üstünlüğüne göre yapılır</a:t>
            </a:r>
            <a:r>
              <a:rPr lang="tr-TR" dirty="0" smtClean="0"/>
              <a:t>.</a:t>
            </a:r>
            <a:endParaRPr lang="tr-TR" dirty="0"/>
          </a:p>
        </p:txBody>
      </p:sp>
    </p:spTree>
    <p:extLst>
      <p:ext uri="{BB962C8B-B14F-4D97-AF65-F5344CB8AC3E}">
        <p14:creationId xmlns:p14="http://schemas.microsoft.com/office/powerpoint/2010/main" val="407998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7620000" cy="1143000"/>
          </a:xfrm>
        </p:spPr>
        <p:txBody>
          <a:bodyPr/>
          <a:lstStyle/>
          <a:p>
            <a:r>
              <a:rPr lang="tr-TR" sz="4000" dirty="0" smtClean="0">
                <a:solidFill>
                  <a:srgbClr val="FF0000"/>
                </a:solidFill>
              </a:rPr>
              <a:t>14-Yerleştirildiğim </a:t>
            </a:r>
            <a:r>
              <a:rPr lang="tr-TR" sz="4000" dirty="0">
                <a:solidFill>
                  <a:srgbClr val="FF0000"/>
                </a:solidFill>
              </a:rPr>
              <a:t>kuruma ... nedeniyle gitmek istemiyorum / gidemeyeceğim. Ne yapmalıyım?</a:t>
            </a:r>
            <a:r>
              <a:rPr lang="tr-TR" sz="4000" dirty="0"/>
              <a:t/>
            </a:r>
            <a:br>
              <a:rPr lang="tr-TR" sz="4000" dirty="0"/>
            </a:br>
            <a:endParaRPr lang="tr-TR" sz="4000" dirty="0"/>
          </a:p>
        </p:txBody>
      </p:sp>
      <p:sp>
        <p:nvSpPr>
          <p:cNvPr id="3" name="İçerik Yer Tutucusu 2"/>
          <p:cNvSpPr>
            <a:spLocks noGrp="1"/>
          </p:cNvSpPr>
          <p:nvPr>
            <p:ph idx="1"/>
          </p:nvPr>
        </p:nvSpPr>
        <p:spPr>
          <a:xfrm>
            <a:off x="467544" y="2348880"/>
            <a:ext cx="7620000" cy="4800600"/>
          </a:xfrm>
        </p:spPr>
        <p:txBody>
          <a:bodyPr/>
          <a:lstStyle/>
          <a:p>
            <a:pPr algn="just"/>
            <a:r>
              <a:rPr lang="tr-TR" dirty="0" smtClean="0"/>
              <a:t>Atamanızın </a:t>
            </a:r>
            <a:r>
              <a:rPr lang="tr-TR" dirty="0"/>
              <a:t>yapılması için gerekli belgeleri vermemeniz halinde atamanız yapılmayacak, aynı zamanda merkezi yerleştirmede puanınızı kullandığınız için bir daha bu puanı merkezi yerleştirmelerde kullanamayacaksınız . Atamanızın yapılması için gerekli belgeleri vermiş olmanız halinde ise;</a:t>
            </a:r>
          </a:p>
          <a:p>
            <a:pPr algn="just"/>
            <a:r>
              <a:rPr lang="tr-TR" dirty="0"/>
              <a:t>a) Atama işlemleriniz yapılmamışsa feragat dilekçesi verebilirsiniz.</a:t>
            </a:r>
          </a:p>
          <a:p>
            <a:pPr algn="just"/>
            <a:r>
              <a:rPr lang="tr-TR" dirty="0"/>
              <a:t>b) Atama işlemlerinizin yapılması halinde ise göreve başlamamanız halinde çekilmiş sayılacağınız için 657 sayılı Kanuna tabi bir göreve 1 yıl süre ile başlayamazsınız.</a:t>
            </a:r>
          </a:p>
          <a:p>
            <a:endParaRPr lang="tr-TR" dirty="0"/>
          </a:p>
        </p:txBody>
      </p:sp>
    </p:spTree>
    <p:extLst>
      <p:ext uri="{BB962C8B-B14F-4D97-AF65-F5344CB8AC3E}">
        <p14:creationId xmlns:p14="http://schemas.microsoft.com/office/powerpoint/2010/main" val="1695485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7620000" cy="1143000"/>
          </a:xfrm>
        </p:spPr>
        <p:txBody>
          <a:bodyPr/>
          <a:lstStyle/>
          <a:p>
            <a:r>
              <a:rPr lang="tr-TR" sz="3600" dirty="0">
                <a:solidFill>
                  <a:srgbClr val="FF0000"/>
                </a:solidFill>
              </a:rPr>
              <a:t>17-Askerlik görevimi yerine getirirken merkezi yerleştirmeye katıldım ve yerleştirildim. Ne yapmalıyım?</a:t>
            </a:r>
            <a:r>
              <a:rPr lang="tr-TR" sz="4000" dirty="0"/>
              <a:t/>
            </a:r>
            <a:br>
              <a:rPr lang="tr-TR" sz="4000" dirty="0"/>
            </a:br>
            <a:endParaRPr lang="tr-TR" sz="4000" dirty="0"/>
          </a:p>
        </p:txBody>
      </p:sp>
      <p:sp>
        <p:nvSpPr>
          <p:cNvPr id="3" name="İçerik Yer Tutucusu 2"/>
          <p:cNvSpPr>
            <a:spLocks noGrp="1"/>
          </p:cNvSpPr>
          <p:nvPr>
            <p:ph idx="1"/>
          </p:nvPr>
        </p:nvSpPr>
        <p:spPr>
          <a:xfrm>
            <a:off x="467544" y="2492896"/>
            <a:ext cx="7620000" cy="4800600"/>
          </a:xfrm>
        </p:spPr>
        <p:txBody>
          <a:bodyPr/>
          <a:lstStyle/>
          <a:p>
            <a:pPr algn="just"/>
            <a:r>
              <a:rPr lang="tr-TR" dirty="0" smtClean="0"/>
              <a:t>Yerleştirildiğiniz </a:t>
            </a:r>
            <a:r>
              <a:rPr lang="tr-TR" dirty="0"/>
              <a:t>kuruma atama için istenilen evrakları ve de "askerde olduğunuzu ve ... tarihinde terhis olacağınızı" belirten bir dilekçe vermeniz gerekmektedir. Terhis tarihinden sonra yine daha önce vermiş olduğunuz dilekçenizi ilgi tutarak ve terhis belgenizi dilekçenize ekleyerek ilgili kuruma başvurmanız halinde atamanız yapılacaktır.</a:t>
            </a:r>
          </a:p>
          <a:p>
            <a:endParaRPr lang="tr-TR" dirty="0"/>
          </a:p>
        </p:txBody>
      </p:sp>
    </p:spTree>
    <p:extLst>
      <p:ext uri="{BB962C8B-B14F-4D97-AF65-F5344CB8AC3E}">
        <p14:creationId xmlns:p14="http://schemas.microsoft.com/office/powerpoint/2010/main" val="21433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smtClean="0">
                <a:solidFill>
                  <a:srgbClr val="FF0000"/>
                </a:solidFill>
              </a:rPr>
              <a:t>18-KPSS’de </a:t>
            </a:r>
            <a:r>
              <a:rPr lang="tr-TR" sz="3600" dirty="0">
                <a:solidFill>
                  <a:srgbClr val="FF0000"/>
                </a:solidFill>
              </a:rPr>
              <a:t>soru </a:t>
            </a:r>
            <a:r>
              <a:rPr lang="tr-TR" sz="3600" dirty="0" smtClean="0">
                <a:solidFill>
                  <a:srgbClr val="FF0000"/>
                </a:solidFill>
              </a:rPr>
              <a:t>dağılımı nasıl?</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395536" y="1196752"/>
            <a:ext cx="7620000" cy="5160640"/>
          </a:xfrm>
        </p:spPr>
        <p:txBody>
          <a:bodyPr>
            <a:normAutofit fontScale="70000" lnSpcReduction="20000"/>
          </a:bodyPr>
          <a:lstStyle/>
          <a:p>
            <a:pPr fontAlgn="base"/>
            <a:r>
              <a:rPr lang="tr-TR" b="1" dirty="0" smtClean="0"/>
              <a:t>2020 </a:t>
            </a:r>
            <a:r>
              <a:rPr lang="tr-TR" b="1" dirty="0"/>
              <a:t>KPSS Ön Lisans (Lise)- Ortaöğretim Tarih Konu ve Soru Dağılımları</a:t>
            </a:r>
          </a:p>
          <a:p>
            <a:pPr fontAlgn="base"/>
            <a:r>
              <a:rPr lang="tr-TR" b="1" dirty="0"/>
              <a:t>Toplam: 27 Soru</a:t>
            </a:r>
            <a:endParaRPr lang="tr-TR" dirty="0"/>
          </a:p>
          <a:p>
            <a:pPr lvl="0" fontAlgn="base"/>
            <a:r>
              <a:rPr lang="tr-TR" dirty="0"/>
              <a:t>Anadolu Selçuklu Devleti ve Öncesinde Türk Devletleri  3 soru</a:t>
            </a:r>
          </a:p>
          <a:p>
            <a:pPr lvl="0" fontAlgn="base"/>
            <a:r>
              <a:rPr lang="tr-TR" dirty="0"/>
              <a:t>Osmanlı Devleti  9 soru</a:t>
            </a:r>
          </a:p>
          <a:p>
            <a:pPr lvl="0" fontAlgn="base"/>
            <a:r>
              <a:rPr lang="tr-TR" dirty="0"/>
              <a:t>Atatürk İlke ve İnkılapları  12 soru</a:t>
            </a:r>
          </a:p>
          <a:p>
            <a:pPr lvl="0" fontAlgn="base"/>
            <a:r>
              <a:rPr lang="tr-TR" dirty="0"/>
              <a:t>Çağdaş Türk ve Dünya Tarihi  3 soru</a:t>
            </a:r>
          </a:p>
          <a:p>
            <a:pPr fontAlgn="base"/>
            <a:r>
              <a:rPr lang="tr-TR" b="1" dirty="0"/>
              <a:t>Detay</a:t>
            </a:r>
          </a:p>
          <a:p>
            <a:pPr lvl="0" fontAlgn="base"/>
            <a:r>
              <a:rPr lang="tr-TR" dirty="0"/>
              <a:t>İslamiyet Öncesi Türk Tarihi</a:t>
            </a:r>
          </a:p>
          <a:p>
            <a:pPr lvl="0" fontAlgn="base"/>
            <a:r>
              <a:rPr lang="tr-TR" dirty="0"/>
              <a:t>İslamiyet Öncesi Türk Tarihi Kültür ve Medeniyeti</a:t>
            </a:r>
          </a:p>
          <a:p>
            <a:pPr lvl="0" fontAlgn="base"/>
            <a:r>
              <a:rPr lang="tr-TR" dirty="0"/>
              <a:t>İlk Müslüman Türk Devletleri</a:t>
            </a:r>
          </a:p>
          <a:p>
            <a:pPr lvl="0" fontAlgn="base"/>
            <a:r>
              <a:rPr lang="tr-TR" dirty="0"/>
              <a:t>Anadolu Selçuklu Devleti Siyasi Tarihi</a:t>
            </a:r>
          </a:p>
          <a:p>
            <a:pPr lvl="0" fontAlgn="base"/>
            <a:r>
              <a:rPr lang="tr-TR" dirty="0"/>
              <a:t>Osmanlı Devleti Kültür ve Medeniyeti</a:t>
            </a:r>
          </a:p>
          <a:p>
            <a:pPr lvl="0" fontAlgn="base"/>
            <a:r>
              <a:rPr lang="tr-TR" dirty="0"/>
              <a:t>Osmanlı Devleti Kuruluş, Yükselme, Duraklama Dönemleri</a:t>
            </a:r>
          </a:p>
          <a:p>
            <a:pPr lvl="0" fontAlgn="base"/>
            <a:r>
              <a:rPr lang="tr-TR" dirty="0"/>
              <a:t>Osmanlı Devleti Gerileme ve Dağılma Dönemleri</a:t>
            </a:r>
          </a:p>
          <a:p>
            <a:pPr lvl="0" fontAlgn="base"/>
            <a:r>
              <a:rPr lang="tr-TR" dirty="0"/>
              <a:t>Trablusgarp Savaşı (1911-1912)</a:t>
            </a:r>
          </a:p>
          <a:p>
            <a:pPr lvl="0" fontAlgn="base"/>
            <a:r>
              <a:rPr lang="tr-TR" dirty="0"/>
              <a:t>I. ve II. Balkan Savaşları</a:t>
            </a:r>
          </a:p>
          <a:p>
            <a:pPr lvl="0" fontAlgn="base"/>
            <a:r>
              <a:rPr lang="tr-TR" dirty="0"/>
              <a:t>I. Dünya Savaşı</a:t>
            </a:r>
          </a:p>
          <a:p>
            <a:pPr lvl="0" fontAlgn="base"/>
            <a:r>
              <a:rPr lang="tr-TR" dirty="0"/>
              <a:t>Kurtuluş Savaşına Hazırlık Dönemi</a:t>
            </a:r>
          </a:p>
          <a:p>
            <a:pPr lvl="0" fontAlgn="base"/>
            <a:r>
              <a:rPr lang="tr-TR" dirty="0"/>
              <a:t>Kurtuluş Savaşı Muharebeler ve Antlaşmalar Dönemi</a:t>
            </a:r>
          </a:p>
          <a:p>
            <a:pPr lvl="0" fontAlgn="base"/>
            <a:r>
              <a:rPr lang="tr-TR" dirty="0"/>
              <a:t>Atatürk İlke ve İnkılapları</a:t>
            </a:r>
          </a:p>
          <a:p>
            <a:pPr lvl="0" fontAlgn="base"/>
            <a:r>
              <a:rPr lang="tr-TR" dirty="0"/>
              <a:t>Atatürk Dönemi Türk Dış Politikası</a:t>
            </a:r>
          </a:p>
          <a:p>
            <a:pPr lvl="0" fontAlgn="base"/>
            <a:r>
              <a:rPr lang="tr-TR" dirty="0"/>
              <a:t>Çağdaş Türk ve Dünya Tarihi</a:t>
            </a:r>
          </a:p>
          <a:p>
            <a:endParaRPr lang="tr-TR" dirty="0"/>
          </a:p>
        </p:txBody>
      </p:sp>
    </p:spTree>
    <p:extLst>
      <p:ext uri="{BB962C8B-B14F-4D97-AF65-F5344CB8AC3E}">
        <p14:creationId xmlns:p14="http://schemas.microsoft.com/office/powerpoint/2010/main" val="3128873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7620000" cy="1143000"/>
          </a:xfrm>
        </p:spPr>
        <p:txBody>
          <a:bodyPr/>
          <a:lstStyle/>
          <a:p>
            <a:r>
              <a:rPr lang="tr-TR" sz="3600" dirty="0"/>
              <a:t/>
            </a:r>
            <a:br>
              <a:rPr lang="tr-TR" sz="3600" dirty="0"/>
            </a:br>
            <a:endParaRPr lang="tr-TR" sz="3600" dirty="0"/>
          </a:p>
        </p:txBody>
      </p:sp>
      <p:sp>
        <p:nvSpPr>
          <p:cNvPr id="3" name="İçerik Yer Tutucusu 2"/>
          <p:cNvSpPr>
            <a:spLocks noGrp="1"/>
          </p:cNvSpPr>
          <p:nvPr>
            <p:ph idx="1"/>
          </p:nvPr>
        </p:nvSpPr>
        <p:spPr>
          <a:xfrm>
            <a:off x="457200" y="764704"/>
            <a:ext cx="7620000" cy="5636096"/>
          </a:xfrm>
        </p:spPr>
        <p:txBody>
          <a:bodyPr>
            <a:normAutofit/>
          </a:bodyPr>
          <a:lstStyle/>
          <a:p>
            <a:pPr fontAlgn="base"/>
            <a:r>
              <a:rPr lang="tr-TR" sz="2400" b="1" dirty="0"/>
              <a:t>2020 KPSS Ön Lisans (Lise)- Ortaöğretim Coğrafya Konu ve Soru Dağılımları</a:t>
            </a:r>
            <a:endParaRPr lang="tr-TR" b="1" dirty="0" smtClean="0"/>
          </a:p>
          <a:p>
            <a:pPr fontAlgn="base"/>
            <a:r>
              <a:rPr lang="tr-TR" b="1" dirty="0" smtClean="0"/>
              <a:t>Toplam</a:t>
            </a:r>
            <a:r>
              <a:rPr lang="tr-TR" b="1" dirty="0"/>
              <a:t>: 18 Soru</a:t>
            </a:r>
            <a:endParaRPr lang="tr-TR" dirty="0"/>
          </a:p>
          <a:p>
            <a:pPr lvl="0" fontAlgn="base"/>
            <a:r>
              <a:rPr lang="tr-TR" dirty="0"/>
              <a:t>Türkiye’nin Fiziki Özellikleri  7 soru</a:t>
            </a:r>
          </a:p>
          <a:p>
            <a:pPr lvl="0" fontAlgn="base"/>
            <a:r>
              <a:rPr lang="tr-TR" dirty="0"/>
              <a:t>Türkiye’nin Beşeri Özellikleri  3 soru</a:t>
            </a:r>
          </a:p>
          <a:p>
            <a:pPr lvl="0" fontAlgn="base"/>
            <a:r>
              <a:rPr lang="tr-TR" dirty="0"/>
              <a:t>Türkiye’nin Ekonomik Özellikleri  8 soru</a:t>
            </a:r>
          </a:p>
          <a:p>
            <a:pPr fontAlgn="base"/>
            <a:r>
              <a:rPr lang="tr-TR" b="1" dirty="0"/>
              <a:t>Detay</a:t>
            </a:r>
            <a:endParaRPr lang="tr-TR" dirty="0"/>
          </a:p>
          <a:p>
            <a:pPr lvl="0" fontAlgn="base"/>
            <a:r>
              <a:rPr lang="tr-TR" dirty="0"/>
              <a:t>Türkiye’nin Coğrafi Konumu ve Yer Şekilleri</a:t>
            </a:r>
          </a:p>
          <a:p>
            <a:pPr lvl="0" fontAlgn="base"/>
            <a:r>
              <a:rPr lang="tr-TR" dirty="0"/>
              <a:t>Türkiye’nin İklimi ve Bitki Örtüsü</a:t>
            </a:r>
          </a:p>
          <a:p>
            <a:pPr lvl="0" fontAlgn="base"/>
            <a:r>
              <a:rPr lang="tr-TR" dirty="0"/>
              <a:t>Türkiye’de Nüfus, Yerleşme ve Göç</a:t>
            </a:r>
          </a:p>
          <a:p>
            <a:pPr lvl="0" fontAlgn="base"/>
            <a:r>
              <a:rPr lang="tr-TR" dirty="0"/>
              <a:t>Türkiye’nin Ekonomik Coğrafyası</a:t>
            </a:r>
          </a:p>
          <a:p>
            <a:pPr lvl="0" fontAlgn="base"/>
            <a:r>
              <a:rPr lang="tr-TR" dirty="0"/>
              <a:t>Türkiye’nin Coğrafi Bölgeleri</a:t>
            </a:r>
          </a:p>
          <a:p>
            <a:endParaRPr lang="tr-TR" dirty="0"/>
          </a:p>
        </p:txBody>
      </p:sp>
    </p:spTree>
    <p:extLst>
      <p:ext uri="{BB962C8B-B14F-4D97-AF65-F5344CB8AC3E}">
        <p14:creationId xmlns:p14="http://schemas.microsoft.com/office/powerpoint/2010/main" val="630211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7620000" cy="4800600"/>
          </a:xfrm>
        </p:spPr>
        <p:txBody>
          <a:bodyPr>
            <a:normAutofit fontScale="77500" lnSpcReduction="20000"/>
          </a:bodyPr>
          <a:lstStyle/>
          <a:p>
            <a:pPr fontAlgn="base"/>
            <a:r>
              <a:rPr lang="tr-TR" b="1" dirty="0"/>
              <a:t>2020 KPSS Ön Lisans (Lise)- Ortaöğretim Vatandaşlık Konu ve Soru Dağılımları</a:t>
            </a:r>
          </a:p>
          <a:p>
            <a:pPr fontAlgn="base"/>
            <a:r>
              <a:rPr lang="tr-TR" b="1" dirty="0"/>
              <a:t>Toplam: 15 Soru</a:t>
            </a:r>
            <a:endParaRPr lang="tr-TR" dirty="0"/>
          </a:p>
          <a:p>
            <a:pPr lvl="0" fontAlgn="base"/>
            <a:r>
              <a:rPr lang="tr-TR" dirty="0"/>
              <a:t>Hukuk Başlangıcı ve Genel Kamu Hukuku  3 soru</a:t>
            </a:r>
          </a:p>
          <a:p>
            <a:pPr lvl="0" fontAlgn="base"/>
            <a:r>
              <a:rPr lang="tr-TR" dirty="0"/>
              <a:t>Anayasa  4 soru</a:t>
            </a:r>
          </a:p>
          <a:p>
            <a:pPr lvl="0" fontAlgn="base"/>
            <a:r>
              <a:rPr lang="tr-TR" dirty="0"/>
              <a:t>İdare  2 soru</a:t>
            </a:r>
          </a:p>
          <a:p>
            <a:pPr lvl="0" fontAlgn="base"/>
            <a:r>
              <a:rPr lang="tr-TR" dirty="0"/>
              <a:t>Türkiye ve dünya ile ilgili genel, kültürel ve güncel </a:t>
            </a:r>
            <a:r>
              <a:rPr lang="tr-TR" dirty="0" err="1"/>
              <a:t>sosyo</a:t>
            </a:r>
            <a:r>
              <a:rPr lang="tr-TR" dirty="0"/>
              <a:t>-ekonomik konular  6 soru</a:t>
            </a:r>
          </a:p>
          <a:p>
            <a:pPr fontAlgn="base"/>
            <a:r>
              <a:rPr lang="tr-TR" b="1" dirty="0"/>
              <a:t>Detay</a:t>
            </a:r>
            <a:endParaRPr lang="tr-TR" dirty="0"/>
          </a:p>
          <a:p>
            <a:pPr lvl="0" fontAlgn="base"/>
            <a:r>
              <a:rPr lang="tr-TR" dirty="0"/>
              <a:t>Hukukun Temel </a:t>
            </a:r>
            <a:r>
              <a:rPr lang="tr-TR" dirty="0" smtClean="0"/>
              <a:t>Kavramları</a:t>
            </a:r>
            <a:endParaRPr lang="tr-TR" dirty="0"/>
          </a:p>
          <a:p>
            <a:pPr lvl="0" fontAlgn="base"/>
            <a:r>
              <a:rPr lang="tr-TR" dirty="0"/>
              <a:t>Genel Esaslar</a:t>
            </a:r>
          </a:p>
          <a:p>
            <a:pPr lvl="0" fontAlgn="base"/>
            <a:r>
              <a:rPr lang="tr-TR" dirty="0"/>
              <a:t>Temel Haklar</a:t>
            </a:r>
          </a:p>
          <a:p>
            <a:pPr lvl="0" fontAlgn="base"/>
            <a:r>
              <a:rPr lang="tr-TR" dirty="0"/>
              <a:t>Yasama</a:t>
            </a:r>
          </a:p>
          <a:p>
            <a:pPr lvl="0" fontAlgn="base"/>
            <a:r>
              <a:rPr lang="tr-TR" dirty="0"/>
              <a:t>Yürütme</a:t>
            </a:r>
          </a:p>
          <a:p>
            <a:pPr lvl="0" fontAlgn="base"/>
            <a:r>
              <a:rPr lang="tr-TR" dirty="0"/>
              <a:t>Yargı</a:t>
            </a:r>
          </a:p>
          <a:p>
            <a:pPr lvl="0" fontAlgn="base"/>
            <a:r>
              <a:rPr lang="tr-TR" dirty="0"/>
              <a:t>Anayasal Gelişmeler</a:t>
            </a:r>
          </a:p>
          <a:p>
            <a:pPr lvl="0" fontAlgn="base"/>
            <a:r>
              <a:rPr lang="tr-TR" dirty="0"/>
              <a:t>İdare Hukuku</a:t>
            </a:r>
          </a:p>
          <a:p>
            <a:pPr lvl="0" fontAlgn="base"/>
            <a:r>
              <a:rPr lang="tr-TR" dirty="0"/>
              <a:t>Uluslararası Örgütler</a:t>
            </a:r>
          </a:p>
          <a:p>
            <a:pPr lvl="0" fontAlgn="base"/>
            <a:r>
              <a:rPr lang="tr-TR" dirty="0"/>
              <a:t>Güncel Bilgiler</a:t>
            </a:r>
          </a:p>
          <a:p>
            <a:endParaRPr lang="tr-TR" dirty="0"/>
          </a:p>
        </p:txBody>
      </p:sp>
    </p:spTree>
    <p:extLst>
      <p:ext uri="{BB962C8B-B14F-4D97-AF65-F5344CB8AC3E}">
        <p14:creationId xmlns:p14="http://schemas.microsoft.com/office/powerpoint/2010/main" val="21914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smtClean="0">
                <a:solidFill>
                  <a:srgbClr val="FF0000"/>
                </a:solidFill>
              </a:rPr>
              <a:t>1- Hangi derslerden sorular var?</a:t>
            </a:r>
            <a:endParaRPr lang="tr-TR" sz="4400" dirty="0">
              <a:solidFill>
                <a:srgbClr val="FF0000"/>
              </a:solidFill>
            </a:endParaRPr>
          </a:p>
        </p:txBody>
      </p:sp>
      <p:sp>
        <p:nvSpPr>
          <p:cNvPr id="3" name="İçerik Yer Tutucusu 2"/>
          <p:cNvSpPr>
            <a:spLocks noGrp="1"/>
          </p:cNvSpPr>
          <p:nvPr>
            <p:ph idx="1"/>
          </p:nvPr>
        </p:nvSpPr>
        <p:spPr/>
        <p:txBody>
          <a:bodyPr numCol="1">
            <a:normAutofit/>
          </a:bodyPr>
          <a:lstStyle/>
          <a:p>
            <a:pPr algn="just">
              <a:lnSpc>
                <a:spcPct val="107000"/>
              </a:lnSpc>
              <a:spcAft>
                <a:spcPts val="800"/>
              </a:spcAft>
            </a:pPr>
            <a:r>
              <a:rPr lang="tr-TR" sz="2400" dirty="0">
                <a:solidFill>
                  <a:srgbClr val="212121"/>
                </a:solidFill>
                <a:latin typeface="Arial"/>
                <a:ea typeface="Times New Roman"/>
                <a:cs typeface="Times New Roman"/>
              </a:rPr>
              <a:t>Sınavda toplamda 120 soru     sorulmaktadır. </a:t>
            </a:r>
            <a:endParaRPr lang="tr-TR" sz="2400" dirty="0" smtClean="0">
              <a:solidFill>
                <a:srgbClr val="212121"/>
              </a:solidFill>
              <a:latin typeface="Arial"/>
              <a:ea typeface="Times New Roman"/>
              <a:cs typeface="Times New Roman"/>
            </a:endParaRPr>
          </a:p>
          <a:p>
            <a:pPr algn="just">
              <a:lnSpc>
                <a:spcPct val="107000"/>
              </a:lnSpc>
              <a:spcAft>
                <a:spcPts val="800"/>
              </a:spcAft>
            </a:pPr>
            <a:r>
              <a:rPr lang="tr-TR" sz="2400" dirty="0" smtClean="0">
                <a:solidFill>
                  <a:srgbClr val="212121"/>
                </a:solidFill>
                <a:latin typeface="Arial"/>
                <a:ea typeface="Times New Roman"/>
                <a:cs typeface="Times New Roman"/>
              </a:rPr>
              <a:t>Sınav </a:t>
            </a:r>
            <a:r>
              <a:rPr lang="tr-TR" sz="2400" dirty="0">
                <a:solidFill>
                  <a:srgbClr val="212121"/>
                </a:solidFill>
                <a:latin typeface="Arial"/>
                <a:ea typeface="Times New Roman"/>
                <a:cs typeface="Times New Roman"/>
              </a:rPr>
              <a:t>genel yetenek ve genel kültür olmak üzere iki bölümden oluşmaktadır. Genel yetenek bölümü Türkçe ve matematikten, Genel kültür ise coğrafya, tarih ve vatandaşlık sorularından oluşmaktadır. </a:t>
            </a:r>
            <a:endParaRPr lang="tr-TR" sz="2400" dirty="0" smtClean="0">
              <a:solidFill>
                <a:srgbClr val="212121"/>
              </a:solidFill>
              <a:latin typeface="Arial"/>
              <a:ea typeface="Times New Roman"/>
              <a:cs typeface="Times New Roman"/>
            </a:endParaRPr>
          </a:p>
          <a:p>
            <a:endParaRPr lang="tr-TR" dirty="0"/>
          </a:p>
        </p:txBody>
      </p:sp>
      <p:sp>
        <p:nvSpPr>
          <p:cNvPr id="5" name="Metin kutusu 4"/>
          <p:cNvSpPr txBox="1"/>
          <p:nvPr/>
        </p:nvSpPr>
        <p:spPr>
          <a:xfrm>
            <a:off x="611560" y="3829690"/>
            <a:ext cx="7344816" cy="2576283"/>
          </a:xfrm>
          <a:prstGeom prst="rect">
            <a:avLst/>
          </a:prstGeom>
          <a:noFill/>
        </p:spPr>
        <p:txBody>
          <a:bodyPr wrap="square" numCol="2" rtlCol="0">
            <a:spAutoFit/>
          </a:bodyPr>
          <a:lstStyle/>
          <a:p>
            <a:pPr marL="342900" lvl="0" indent="-228600" algn="just">
              <a:lnSpc>
                <a:spcPct val="107000"/>
              </a:lnSpc>
              <a:spcBef>
                <a:spcPct val="20000"/>
              </a:spcBef>
              <a:spcAft>
                <a:spcPts val="800"/>
              </a:spcAft>
              <a:buClr>
                <a:srgbClr val="A9A57C"/>
              </a:buClr>
              <a:buFont typeface="Arial" pitchFamily="34" charset="0"/>
              <a:buChar char="•"/>
            </a:pPr>
            <a:r>
              <a:rPr lang="tr-TR" sz="2000" dirty="0">
                <a:solidFill>
                  <a:srgbClr val="212121"/>
                </a:solidFill>
                <a:latin typeface="Arial"/>
                <a:ea typeface="Times New Roman"/>
                <a:cs typeface="Times New Roman"/>
              </a:rPr>
              <a:t>Türkçeden 30,</a:t>
            </a:r>
          </a:p>
          <a:p>
            <a:pPr marL="342900" lvl="0" indent="-228600" algn="just">
              <a:lnSpc>
                <a:spcPct val="107000"/>
              </a:lnSpc>
              <a:spcBef>
                <a:spcPct val="20000"/>
              </a:spcBef>
              <a:spcAft>
                <a:spcPts val="800"/>
              </a:spcAft>
              <a:buClr>
                <a:srgbClr val="A9A57C"/>
              </a:buClr>
              <a:buFont typeface="Arial" pitchFamily="34" charset="0"/>
              <a:buChar char="•"/>
            </a:pPr>
            <a:r>
              <a:rPr lang="tr-TR" sz="2000" dirty="0" smtClean="0">
                <a:solidFill>
                  <a:srgbClr val="212121"/>
                </a:solidFill>
                <a:latin typeface="Arial"/>
                <a:ea typeface="Times New Roman"/>
                <a:cs typeface="Times New Roman"/>
              </a:rPr>
              <a:t>Matematikten </a:t>
            </a:r>
            <a:r>
              <a:rPr lang="tr-TR" sz="2000" dirty="0">
                <a:solidFill>
                  <a:srgbClr val="212121"/>
                </a:solidFill>
                <a:latin typeface="Arial"/>
                <a:ea typeface="Times New Roman"/>
                <a:cs typeface="Times New Roman"/>
              </a:rPr>
              <a:t>30, </a:t>
            </a:r>
          </a:p>
          <a:p>
            <a:pPr marL="342900" lvl="0" indent="-228600">
              <a:lnSpc>
                <a:spcPct val="107000"/>
              </a:lnSpc>
              <a:spcBef>
                <a:spcPct val="20000"/>
              </a:spcBef>
              <a:spcAft>
                <a:spcPts val="800"/>
              </a:spcAft>
              <a:buClr>
                <a:srgbClr val="A9A57C"/>
              </a:buClr>
              <a:buFont typeface="Arial" pitchFamily="34" charset="0"/>
              <a:buChar char="•"/>
            </a:pPr>
            <a:r>
              <a:rPr lang="tr-TR" sz="2000" dirty="0" smtClean="0">
                <a:solidFill>
                  <a:srgbClr val="212121"/>
                </a:solidFill>
                <a:latin typeface="Arial"/>
                <a:ea typeface="Times New Roman"/>
                <a:cs typeface="Times New Roman"/>
              </a:rPr>
              <a:t>Tarihten </a:t>
            </a:r>
            <a:r>
              <a:rPr lang="tr-TR" sz="2000" dirty="0">
                <a:solidFill>
                  <a:srgbClr val="212121"/>
                </a:solidFill>
                <a:latin typeface="Arial"/>
                <a:ea typeface="Times New Roman"/>
                <a:cs typeface="Times New Roman"/>
              </a:rPr>
              <a:t>30, </a:t>
            </a:r>
            <a:endParaRPr lang="tr-TR" sz="2000" dirty="0" smtClean="0">
              <a:solidFill>
                <a:srgbClr val="212121"/>
              </a:solidFill>
              <a:latin typeface="Arial"/>
              <a:ea typeface="Times New Roman"/>
              <a:cs typeface="Times New Roman"/>
            </a:endParaRPr>
          </a:p>
          <a:p>
            <a:pPr marL="342900" lvl="0" indent="-228600">
              <a:lnSpc>
                <a:spcPct val="107000"/>
              </a:lnSpc>
              <a:spcBef>
                <a:spcPct val="20000"/>
              </a:spcBef>
              <a:spcAft>
                <a:spcPts val="800"/>
              </a:spcAft>
              <a:buClr>
                <a:srgbClr val="A9A57C"/>
              </a:buClr>
              <a:buFont typeface="Arial" pitchFamily="34" charset="0"/>
              <a:buChar char="•"/>
            </a:pPr>
            <a:r>
              <a:rPr lang="tr-TR" sz="2000" dirty="0" smtClean="0">
                <a:solidFill>
                  <a:srgbClr val="212121"/>
                </a:solidFill>
                <a:latin typeface="Arial"/>
                <a:ea typeface="Times New Roman"/>
                <a:cs typeface="Times New Roman"/>
              </a:rPr>
              <a:t>Coğrafyadan </a:t>
            </a:r>
            <a:r>
              <a:rPr lang="tr-TR" sz="2000" dirty="0">
                <a:solidFill>
                  <a:srgbClr val="212121"/>
                </a:solidFill>
                <a:latin typeface="Arial"/>
                <a:ea typeface="Times New Roman"/>
                <a:cs typeface="Times New Roman"/>
              </a:rPr>
              <a:t>18 </a:t>
            </a:r>
            <a:r>
              <a:rPr lang="tr-TR" sz="2000" dirty="0" smtClean="0">
                <a:solidFill>
                  <a:srgbClr val="212121"/>
                </a:solidFill>
                <a:latin typeface="Arial"/>
                <a:ea typeface="Times New Roman"/>
                <a:cs typeface="Times New Roman"/>
              </a:rPr>
              <a:t> </a:t>
            </a:r>
          </a:p>
          <a:p>
            <a:pPr marL="342900" lvl="0" indent="-228600">
              <a:lnSpc>
                <a:spcPct val="107000"/>
              </a:lnSpc>
              <a:spcBef>
                <a:spcPct val="20000"/>
              </a:spcBef>
              <a:spcAft>
                <a:spcPts val="800"/>
              </a:spcAft>
              <a:buClr>
                <a:srgbClr val="A9A57C"/>
              </a:buClr>
              <a:buFont typeface="Arial" pitchFamily="34" charset="0"/>
              <a:buChar char="•"/>
            </a:pPr>
            <a:endParaRPr lang="tr-TR" sz="2400" dirty="0" smtClean="0">
              <a:solidFill>
                <a:srgbClr val="212121"/>
              </a:solidFill>
              <a:latin typeface="Arial"/>
              <a:ea typeface="Times New Roman"/>
              <a:cs typeface="Times New Roman"/>
            </a:endParaRPr>
          </a:p>
          <a:p>
            <a:pPr marL="342900" lvl="0" indent="-228600">
              <a:lnSpc>
                <a:spcPct val="107000"/>
              </a:lnSpc>
              <a:spcBef>
                <a:spcPct val="20000"/>
              </a:spcBef>
              <a:spcAft>
                <a:spcPts val="800"/>
              </a:spcAft>
              <a:buClr>
                <a:srgbClr val="A9A57C"/>
              </a:buClr>
              <a:buFont typeface="Arial" pitchFamily="34" charset="0"/>
              <a:buChar char="•"/>
            </a:pPr>
            <a:r>
              <a:rPr lang="tr-TR" sz="2000" dirty="0" smtClean="0">
                <a:solidFill>
                  <a:srgbClr val="212121"/>
                </a:solidFill>
                <a:latin typeface="Arial"/>
                <a:ea typeface="Times New Roman"/>
                <a:cs typeface="Times New Roman"/>
              </a:rPr>
              <a:t>Vatandaşlık- </a:t>
            </a:r>
            <a:r>
              <a:rPr lang="tr-TR" sz="2000" dirty="0">
                <a:solidFill>
                  <a:srgbClr val="212121"/>
                </a:solidFill>
                <a:latin typeface="Arial"/>
                <a:ea typeface="Times New Roman"/>
                <a:cs typeface="Times New Roman"/>
              </a:rPr>
              <a:t>güncel konular 12 olmak üzere toplamda 120 </a:t>
            </a:r>
            <a:r>
              <a:rPr lang="tr-TR" sz="2000" dirty="0" smtClean="0">
                <a:solidFill>
                  <a:srgbClr val="212121"/>
                </a:solidFill>
                <a:latin typeface="Arial"/>
                <a:ea typeface="Times New Roman"/>
                <a:cs typeface="Times New Roman"/>
              </a:rPr>
              <a:t>sorulmaktadır.</a:t>
            </a:r>
          </a:p>
          <a:p>
            <a:pPr marL="342900" lvl="0" indent="-228600">
              <a:lnSpc>
                <a:spcPct val="107000"/>
              </a:lnSpc>
              <a:spcBef>
                <a:spcPct val="20000"/>
              </a:spcBef>
              <a:spcAft>
                <a:spcPts val="800"/>
              </a:spcAft>
              <a:buClr>
                <a:srgbClr val="A9A57C"/>
              </a:buClr>
              <a:buFont typeface="Arial" pitchFamily="34" charset="0"/>
              <a:buChar char="•"/>
            </a:pPr>
            <a:r>
              <a:rPr lang="tr-TR" sz="2000" dirty="0" smtClean="0">
                <a:solidFill>
                  <a:srgbClr val="212121"/>
                </a:solidFill>
                <a:latin typeface="Arial"/>
                <a:ea typeface="Times New Roman"/>
                <a:cs typeface="Times New Roman"/>
              </a:rPr>
              <a:t>Sınav </a:t>
            </a:r>
            <a:r>
              <a:rPr lang="tr-TR" sz="2000" dirty="0">
                <a:solidFill>
                  <a:srgbClr val="212121"/>
                </a:solidFill>
                <a:latin typeface="Arial"/>
                <a:ea typeface="Times New Roman"/>
                <a:cs typeface="Times New Roman"/>
              </a:rPr>
              <a:t>süresi </a:t>
            </a:r>
            <a:r>
              <a:rPr lang="tr-TR" sz="2000" dirty="0" smtClean="0">
                <a:solidFill>
                  <a:srgbClr val="212121"/>
                </a:solidFill>
                <a:latin typeface="Arial"/>
                <a:ea typeface="Times New Roman"/>
                <a:cs typeface="Times New Roman"/>
              </a:rPr>
              <a:t>120 dakikadır. </a:t>
            </a:r>
            <a:endParaRPr lang="tr-TR" sz="1600" dirty="0">
              <a:solidFill>
                <a:srgbClr val="2F2B20"/>
              </a:solidFill>
              <a:ea typeface="Calibri"/>
              <a:cs typeface="Times New Roman"/>
            </a:endParaRPr>
          </a:p>
        </p:txBody>
      </p:sp>
    </p:spTree>
    <p:extLst>
      <p:ext uri="{BB962C8B-B14F-4D97-AF65-F5344CB8AC3E}">
        <p14:creationId xmlns:p14="http://schemas.microsoft.com/office/powerpoint/2010/main" val="131281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7620000" cy="6264696"/>
          </a:xfrm>
        </p:spPr>
        <p:txBody>
          <a:bodyPr>
            <a:normAutofit fontScale="47500" lnSpcReduction="20000"/>
          </a:bodyPr>
          <a:lstStyle/>
          <a:p>
            <a:pPr fontAlgn="base"/>
            <a:r>
              <a:rPr lang="tr-TR" sz="3300" b="1" dirty="0"/>
              <a:t>2020 KPSS Ön Lisans (Lise)- Ortaöğretim Matematik Konu ve Soru </a:t>
            </a:r>
            <a:r>
              <a:rPr lang="tr-TR" sz="3300" b="1" dirty="0" smtClean="0"/>
              <a:t>Dağılımları</a:t>
            </a:r>
            <a:endParaRPr lang="tr-TR" sz="3300" b="1" dirty="0"/>
          </a:p>
          <a:p>
            <a:pPr algn="just" fontAlgn="base"/>
            <a:r>
              <a:rPr lang="tr-TR" sz="2900" b="1" dirty="0"/>
              <a:t>Toplam: 30 Soru(9. Ve 10.sınıf matematik konuları)</a:t>
            </a:r>
            <a:endParaRPr lang="tr-TR" sz="2900" dirty="0"/>
          </a:p>
          <a:p>
            <a:pPr lvl="0" algn="just" fontAlgn="base"/>
            <a:r>
              <a:rPr lang="tr-TR" sz="2900" dirty="0"/>
              <a:t>Sayılarla İşlem Yapma  6 soru</a:t>
            </a:r>
          </a:p>
          <a:p>
            <a:pPr lvl="0" algn="just" fontAlgn="base"/>
            <a:r>
              <a:rPr lang="tr-TR" sz="2900" dirty="0"/>
              <a:t>Tablo</a:t>
            </a:r>
            <a:r>
              <a:rPr lang="tr-TR" sz="2900" dirty="0" smtClean="0"/>
              <a:t>, Grafik </a:t>
            </a:r>
            <a:r>
              <a:rPr lang="tr-TR" sz="2900" dirty="0"/>
              <a:t>Okuma ve Yorumlama  3 soru</a:t>
            </a:r>
          </a:p>
          <a:p>
            <a:pPr lvl="0" algn="just" fontAlgn="base"/>
            <a:r>
              <a:rPr lang="tr-TR" sz="2900" dirty="0"/>
              <a:t>Problem Çözme  12 soru</a:t>
            </a:r>
          </a:p>
          <a:p>
            <a:pPr lvl="0" algn="just" fontAlgn="base"/>
            <a:r>
              <a:rPr lang="tr-TR" sz="2900" dirty="0"/>
              <a:t>Temel Geometrik Bilgilerden Yararlanma  3 soru</a:t>
            </a:r>
          </a:p>
          <a:p>
            <a:pPr lvl="0" algn="just" fontAlgn="base"/>
            <a:r>
              <a:rPr lang="tr-TR" sz="2900" dirty="0"/>
              <a:t>Matematiksel İlişkilerden Yararlanma  6 soru</a:t>
            </a:r>
          </a:p>
          <a:p>
            <a:pPr algn="just" fontAlgn="base"/>
            <a:r>
              <a:rPr lang="tr-TR" sz="2900" b="1" dirty="0" smtClean="0"/>
              <a:t>Detay</a:t>
            </a:r>
          </a:p>
          <a:p>
            <a:pPr lvl="0" algn="just" fontAlgn="base"/>
            <a:r>
              <a:rPr lang="tr-TR" sz="2900" dirty="0" smtClean="0"/>
              <a:t>Temel Kavramlar</a:t>
            </a:r>
          </a:p>
          <a:p>
            <a:pPr lvl="0" algn="just" fontAlgn="base"/>
            <a:r>
              <a:rPr lang="tr-TR" sz="2900" dirty="0" smtClean="0"/>
              <a:t>Sayılar</a:t>
            </a:r>
          </a:p>
          <a:p>
            <a:pPr lvl="0" algn="just" fontAlgn="base"/>
            <a:r>
              <a:rPr lang="tr-TR" sz="2900" dirty="0" smtClean="0"/>
              <a:t>Bölme ve Bölünebilme Kuralları</a:t>
            </a:r>
          </a:p>
          <a:p>
            <a:pPr lvl="0" algn="just" fontAlgn="base"/>
            <a:r>
              <a:rPr lang="tr-TR" sz="2900" dirty="0" smtClean="0"/>
              <a:t>Asal Çarpanlara Ayırma</a:t>
            </a:r>
          </a:p>
          <a:p>
            <a:pPr lvl="0" algn="just" fontAlgn="base"/>
            <a:r>
              <a:rPr lang="tr-TR" sz="2900" dirty="0" smtClean="0"/>
              <a:t>Birinci Dereceden Denklemler</a:t>
            </a:r>
          </a:p>
          <a:p>
            <a:pPr lvl="0" algn="just" fontAlgn="base"/>
            <a:r>
              <a:rPr lang="tr-TR" sz="2900" dirty="0" smtClean="0"/>
              <a:t>Rasyonel Sayılar</a:t>
            </a:r>
          </a:p>
          <a:p>
            <a:pPr lvl="0" algn="just" fontAlgn="base"/>
            <a:r>
              <a:rPr lang="tr-TR" sz="2900" dirty="0" smtClean="0"/>
              <a:t>Oran-Orantı</a:t>
            </a:r>
          </a:p>
          <a:p>
            <a:pPr lvl="0" algn="just" fontAlgn="base"/>
            <a:r>
              <a:rPr lang="tr-TR" sz="2900" dirty="0" smtClean="0"/>
              <a:t>EBOB-EKOK</a:t>
            </a:r>
          </a:p>
          <a:p>
            <a:pPr lvl="0" algn="just" fontAlgn="base"/>
            <a:r>
              <a:rPr lang="tr-TR" sz="2900" dirty="0" smtClean="0"/>
              <a:t>Eşitsizlik</a:t>
            </a:r>
          </a:p>
          <a:p>
            <a:pPr lvl="0" algn="just" fontAlgn="base"/>
            <a:r>
              <a:rPr lang="tr-TR" sz="2900" dirty="0" smtClean="0"/>
              <a:t>Mutlak Değer</a:t>
            </a:r>
          </a:p>
          <a:p>
            <a:pPr lvl="0" algn="just" fontAlgn="base"/>
            <a:r>
              <a:rPr lang="tr-TR" sz="2900" dirty="0" smtClean="0"/>
              <a:t>Üslü Sayılar</a:t>
            </a:r>
          </a:p>
          <a:p>
            <a:pPr lvl="0" algn="just" fontAlgn="base"/>
            <a:r>
              <a:rPr lang="tr-TR" sz="2900" dirty="0" smtClean="0"/>
              <a:t>Köklü Sayılar</a:t>
            </a:r>
          </a:p>
          <a:p>
            <a:pPr lvl="0" algn="just" fontAlgn="base"/>
            <a:r>
              <a:rPr lang="tr-TR" sz="2900" dirty="0" smtClean="0"/>
              <a:t>Çarpanlara Ayırma</a:t>
            </a:r>
          </a:p>
          <a:p>
            <a:pPr lvl="0" algn="just" fontAlgn="base"/>
            <a:r>
              <a:rPr lang="tr-TR" sz="2900" dirty="0" smtClean="0"/>
              <a:t>Problemler</a:t>
            </a:r>
          </a:p>
          <a:p>
            <a:pPr lvl="0" algn="just" fontAlgn="base"/>
            <a:r>
              <a:rPr lang="tr-TR" sz="2900" dirty="0" smtClean="0"/>
              <a:t>Kümeler</a:t>
            </a:r>
          </a:p>
          <a:p>
            <a:pPr lvl="0" algn="just" fontAlgn="base"/>
            <a:r>
              <a:rPr lang="tr-TR" sz="2900" dirty="0" smtClean="0"/>
              <a:t>İşlem ve Modüler Aritmetik</a:t>
            </a:r>
          </a:p>
          <a:p>
            <a:pPr lvl="0" algn="just" fontAlgn="base"/>
            <a:r>
              <a:rPr lang="tr-TR" sz="2900" dirty="0" err="1" smtClean="0"/>
              <a:t>Permütasyon</a:t>
            </a:r>
            <a:r>
              <a:rPr lang="tr-TR" sz="2900" dirty="0" smtClean="0"/>
              <a:t>, Kombinasyon ve Olasılık</a:t>
            </a:r>
          </a:p>
          <a:p>
            <a:pPr lvl="0" algn="just" fontAlgn="base"/>
            <a:r>
              <a:rPr lang="tr-TR" sz="2900" dirty="0" smtClean="0"/>
              <a:t>Tablo ve Grafikler</a:t>
            </a:r>
          </a:p>
          <a:p>
            <a:pPr lvl="0" algn="just" fontAlgn="base"/>
            <a:r>
              <a:rPr lang="tr-TR" sz="2900" dirty="0" smtClean="0"/>
              <a:t>Sayısal Mantık</a:t>
            </a:r>
          </a:p>
          <a:p>
            <a:endParaRPr lang="tr-TR" sz="2500" dirty="0"/>
          </a:p>
        </p:txBody>
      </p:sp>
    </p:spTree>
    <p:extLst>
      <p:ext uri="{BB962C8B-B14F-4D97-AF65-F5344CB8AC3E}">
        <p14:creationId xmlns:p14="http://schemas.microsoft.com/office/powerpoint/2010/main" val="192968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620000" cy="5564088"/>
          </a:xfrm>
        </p:spPr>
        <p:txBody>
          <a:bodyPr>
            <a:normAutofit fontScale="77500" lnSpcReduction="20000"/>
          </a:bodyPr>
          <a:lstStyle/>
          <a:p>
            <a:pPr fontAlgn="base"/>
            <a:r>
              <a:rPr lang="tr-TR" b="1" dirty="0"/>
              <a:t>2020 KPSS Ön Lisans (Lise)- Ortaöğretim Türkçe Konu ve Soru Dağılımları</a:t>
            </a:r>
          </a:p>
          <a:p>
            <a:pPr fontAlgn="base"/>
            <a:r>
              <a:rPr lang="tr-TR" b="1" dirty="0"/>
              <a:t>Toplam: 30 Soru</a:t>
            </a:r>
            <a:endParaRPr lang="tr-TR" dirty="0"/>
          </a:p>
          <a:p>
            <a:pPr lvl="0" fontAlgn="base"/>
            <a:r>
              <a:rPr lang="tr-TR" dirty="0"/>
              <a:t>Sözcük Bilgisi  3 soru</a:t>
            </a:r>
          </a:p>
          <a:p>
            <a:pPr lvl="0" fontAlgn="base"/>
            <a:r>
              <a:rPr lang="tr-TR" dirty="0"/>
              <a:t>Okuduğunu Anlama  15 soru</a:t>
            </a:r>
          </a:p>
          <a:p>
            <a:pPr lvl="0" fontAlgn="base"/>
            <a:r>
              <a:rPr lang="tr-TR" dirty="0"/>
              <a:t>Anlatım Bozuklukları  3 soru</a:t>
            </a:r>
          </a:p>
          <a:p>
            <a:pPr lvl="0" fontAlgn="base"/>
            <a:r>
              <a:rPr lang="tr-TR" dirty="0"/>
              <a:t>Dil Bilgisi 6 soru</a:t>
            </a:r>
          </a:p>
          <a:p>
            <a:pPr lvl="0" fontAlgn="base"/>
            <a:r>
              <a:rPr lang="tr-TR" dirty="0"/>
              <a:t>Yazım-Noktalama  2 soru</a:t>
            </a:r>
          </a:p>
          <a:p>
            <a:pPr fontAlgn="base"/>
            <a:r>
              <a:rPr lang="tr-TR" b="1" dirty="0"/>
              <a:t>Detay</a:t>
            </a:r>
            <a:endParaRPr lang="tr-TR" dirty="0"/>
          </a:p>
          <a:p>
            <a:pPr lvl="0" fontAlgn="base"/>
            <a:r>
              <a:rPr lang="tr-TR" dirty="0"/>
              <a:t>Sözcükte Anlam</a:t>
            </a:r>
          </a:p>
          <a:p>
            <a:pPr lvl="0" fontAlgn="base"/>
            <a:r>
              <a:rPr lang="tr-TR" dirty="0"/>
              <a:t>Paragrafta Anlam</a:t>
            </a:r>
          </a:p>
          <a:p>
            <a:pPr lvl="0" fontAlgn="base"/>
            <a:r>
              <a:rPr lang="tr-TR" dirty="0"/>
              <a:t>Noktalama İşaretleri</a:t>
            </a:r>
          </a:p>
          <a:p>
            <a:pPr lvl="0" fontAlgn="base"/>
            <a:r>
              <a:rPr lang="tr-TR" dirty="0"/>
              <a:t>Yapı Bilgisi</a:t>
            </a:r>
          </a:p>
          <a:p>
            <a:pPr lvl="0" fontAlgn="base"/>
            <a:r>
              <a:rPr lang="tr-TR" dirty="0"/>
              <a:t>Anlatım Bozuklukları</a:t>
            </a:r>
          </a:p>
          <a:p>
            <a:pPr lvl="0" fontAlgn="base"/>
            <a:r>
              <a:rPr lang="tr-TR" dirty="0"/>
              <a:t>Sözcük Bilgisi</a:t>
            </a:r>
          </a:p>
          <a:p>
            <a:pPr lvl="0" fontAlgn="base"/>
            <a:r>
              <a:rPr lang="tr-TR" dirty="0"/>
              <a:t>Cümle Bilgisi</a:t>
            </a:r>
          </a:p>
          <a:p>
            <a:pPr lvl="0" fontAlgn="base"/>
            <a:r>
              <a:rPr lang="tr-TR" dirty="0"/>
              <a:t>Ses Bilgisi</a:t>
            </a:r>
          </a:p>
          <a:p>
            <a:pPr lvl="0" fontAlgn="base"/>
            <a:r>
              <a:rPr lang="tr-TR" dirty="0"/>
              <a:t>Cümlede Anlam</a:t>
            </a:r>
          </a:p>
          <a:p>
            <a:pPr lvl="0" fontAlgn="base"/>
            <a:r>
              <a:rPr lang="tr-TR" dirty="0"/>
              <a:t>Yazım Kuralları</a:t>
            </a:r>
          </a:p>
          <a:p>
            <a:pPr lvl="0" fontAlgn="base"/>
            <a:r>
              <a:rPr lang="tr-TR" dirty="0"/>
              <a:t>Sözel Mantık ve Akıl Yürütme (Çıkma İhtimali Var)</a:t>
            </a:r>
          </a:p>
          <a:p>
            <a:endParaRPr lang="tr-TR" dirty="0"/>
          </a:p>
        </p:txBody>
      </p:sp>
    </p:spTree>
    <p:extLst>
      <p:ext uri="{BB962C8B-B14F-4D97-AF65-F5344CB8AC3E}">
        <p14:creationId xmlns:p14="http://schemas.microsoft.com/office/powerpoint/2010/main" val="3222206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ase"/>
            <a:r>
              <a:rPr lang="tr-TR" b="1" dirty="0"/>
              <a:t>2020 KPSS Ön Lisans (Lise)- Ortaöğretim Geometri Konu ve Soru Dağılımları</a:t>
            </a:r>
          </a:p>
          <a:p>
            <a:pPr lvl="0" fontAlgn="base"/>
            <a:r>
              <a:rPr lang="tr-TR" dirty="0"/>
              <a:t>Doğruda ve Üçgende Açılar</a:t>
            </a:r>
          </a:p>
          <a:p>
            <a:pPr lvl="0" fontAlgn="base"/>
            <a:r>
              <a:rPr lang="tr-TR" dirty="0"/>
              <a:t>Üçgende Açı-Kenar Bağıntıları</a:t>
            </a:r>
          </a:p>
          <a:p>
            <a:pPr lvl="0" fontAlgn="base"/>
            <a:r>
              <a:rPr lang="tr-TR" dirty="0"/>
              <a:t>Üçgende Alan ve Benzerlik</a:t>
            </a:r>
          </a:p>
          <a:p>
            <a:pPr lvl="0" fontAlgn="base"/>
            <a:r>
              <a:rPr lang="tr-TR" dirty="0"/>
              <a:t>Çokgenler ve Dörtgenler</a:t>
            </a:r>
          </a:p>
          <a:p>
            <a:pPr lvl="0" fontAlgn="base"/>
            <a:r>
              <a:rPr lang="tr-TR" dirty="0"/>
              <a:t>Çember ve Daire</a:t>
            </a:r>
          </a:p>
          <a:p>
            <a:pPr lvl="0" fontAlgn="base"/>
            <a:r>
              <a:rPr lang="tr-TR" dirty="0"/>
              <a:t>Analitik Geometri</a:t>
            </a:r>
          </a:p>
          <a:p>
            <a:pPr lvl="0" fontAlgn="base"/>
            <a:r>
              <a:rPr lang="tr-TR" dirty="0"/>
              <a:t>Katı Cisimler</a:t>
            </a:r>
          </a:p>
          <a:p>
            <a:endParaRPr lang="tr-TR" dirty="0"/>
          </a:p>
        </p:txBody>
      </p:sp>
    </p:spTree>
    <p:extLst>
      <p:ext uri="{BB962C8B-B14F-4D97-AF65-F5344CB8AC3E}">
        <p14:creationId xmlns:p14="http://schemas.microsoft.com/office/powerpoint/2010/main" val="4041198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501008"/>
            <a:ext cx="7620000" cy="1324744"/>
          </a:xfrm>
        </p:spPr>
        <p:txBody>
          <a:bodyPr>
            <a:normAutofit/>
          </a:bodyPr>
          <a:lstStyle/>
          <a:p>
            <a:pPr marL="114300" indent="0" algn="ctr">
              <a:buNone/>
            </a:pPr>
            <a:r>
              <a:rPr lang="tr-TR" sz="4000" dirty="0" smtClean="0"/>
              <a:t>Sunum Bitmiştir, Sınava Girecek Öğrencilerimize Başarılar Dileriz</a:t>
            </a:r>
            <a:endParaRPr lang="tr-TR" sz="4000" dirty="0"/>
          </a:p>
        </p:txBody>
      </p:sp>
      <p:pic>
        <p:nvPicPr>
          <p:cNvPr id="2050" name="Picture 2" descr="C:\Users\90507\AppData\Local\Microsoft\Windows\INetCache\IE\UTGY112D\exam645_12904933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1" y="836712"/>
            <a:ext cx="614362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60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412776"/>
            <a:ext cx="7620000" cy="1143000"/>
          </a:xfrm>
        </p:spPr>
        <p:txBody>
          <a:bodyPr/>
          <a:lstStyle/>
          <a:p>
            <a:r>
              <a:rPr lang="tr-TR" sz="4400" dirty="0" smtClean="0">
                <a:solidFill>
                  <a:srgbClr val="FF0000"/>
                </a:solidFill>
              </a:rPr>
              <a:t>2-Ortaöğretim KPSS </a:t>
            </a:r>
            <a:r>
              <a:rPr lang="tr-TR" sz="4400" dirty="0">
                <a:solidFill>
                  <a:srgbClr val="FF0000"/>
                </a:solidFill>
              </a:rPr>
              <a:t>ne zaman?</a:t>
            </a:r>
            <a:r>
              <a:rPr lang="tr-TR" dirty="0"/>
              <a:t/>
            </a:r>
            <a:br>
              <a:rPr lang="tr-TR" dirty="0"/>
            </a:br>
            <a:endParaRPr lang="tr-TR" dirty="0"/>
          </a:p>
        </p:txBody>
      </p:sp>
      <p:sp>
        <p:nvSpPr>
          <p:cNvPr id="3" name="İçerik Yer Tutucusu 2"/>
          <p:cNvSpPr>
            <a:spLocks noGrp="1"/>
          </p:cNvSpPr>
          <p:nvPr>
            <p:ph idx="1"/>
          </p:nvPr>
        </p:nvSpPr>
        <p:spPr>
          <a:xfrm>
            <a:off x="467544" y="2924944"/>
            <a:ext cx="7620000" cy="4800600"/>
          </a:xfrm>
        </p:spPr>
        <p:txBody>
          <a:bodyPr/>
          <a:lstStyle/>
          <a:p>
            <a:r>
              <a:rPr lang="tr-TR" dirty="0"/>
              <a:t>KPSS Ortaöğretim başvuru işlemleri 15 - 30 Eylül 2020 tarihleri arasında alınacak</a:t>
            </a:r>
            <a:r>
              <a:rPr lang="tr-TR" dirty="0" smtClean="0"/>
              <a:t>.</a:t>
            </a:r>
          </a:p>
          <a:p>
            <a:r>
              <a:rPr lang="tr-TR" dirty="0"/>
              <a:t>2020 KPSS Ortaöğretim: 22 Kasım 2020</a:t>
            </a:r>
            <a:endParaRPr lang="tr-TR" dirty="0"/>
          </a:p>
        </p:txBody>
      </p:sp>
    </p:spTree>
    <p:extLst>
      <p:ext uri="{BB962C8B-B14F-4D97-AF65-F5344CB8AC3E}">
        <p14:creationId xmlns:p14="http://schemas.microsoft.com/office/powerpoint/2010/main" val="125195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96752"/>
            <a:ext cx="7620000" cy="1143000"/>
          </a:xfrm>
        </p:spPr>
        <p:txBody>
          <a:bodyPr/>
          <a:lstStyle/>
          <a:p>
            <a:r>
              <a:rPr lang="tr-TR" sz="4400" dirty="0">
                <a:solidFill>
                  <a:srgbClr val="FF0000"/>
                </a:solidFill>
              </a:rPr>
              <a:t>3-Ortaöğretim KPSS –  Ön Lisans KPSS hangi yıllarda yapılır?</a:t>
            </a:r>
            <a:r>
              <a:rPr lang="tr-TR" dirty="0"/>
              <a:t/>
            </a:r>
            <a:br>
              <a:rPr lang="tr-TR" dirty="0"/>
            </a:br>
            <a:endParaRPr lang="tr-TR" dirty="0"/>
          </a:p>
        </p:txBody>
      </p:sp>
      <p:sp>
        <p:nvSpPr>
          <p:cNvPr id="3" name="İçerik Yer Tutucusu 2"/>
          <p:cNvSpPr>
            <a:spLocks noGrp="1"/>
          </p:cNvSpPr>
          <p:nvPr>
            <p:ph idx="1"/>
          </p:nvPr>
        </p:nvSpPr>
        <p:spPr>
          <a:xfrm>
            <a:off x="467544" y="2996952"/>
            <a:ext cx="7620000" cy="4800600"/>
          </a:xfrm>
        </p:spPr>
        <p:txBody>
          <a:bodyPr/>
          <a:lstStyle/>
          <a:p>
            <a:pPr algn="just"/>
            <a:r>
              <a:rPr lang="tr-TR" dirty="0" smtClean="0"/>
              <a:t>Ortaöğretim-Ön </a:t>
            </a:r>
            <a:r>
              <a:rPr lang="tr-TR" dirty="0"/>
              <a:t>lisans KPSS çift rakamlı yıllarda yapılmaya devam etmektedir. Örneğin 2016, 2018, 2020 yılında Ortaöğretim </a:t>
            </a:r>
            <a:r>
              <a:rPr lang="tr-TR" dirty="0" err="1"/>
              <a:t>KPSS’nin</a:t>
            </a:r>
            <a:r>
              <a:rPr lang="tr-TR" dirty="0"/>
              <a:t> yapılması planlanmaktadır.</a:t>
            </a:r>
          </a:p>
          <a:p>
            <a:endParaRPr lang="tr-TR" dirty="0"/>
          </a:p>
        </p:txBody>
      </p:sp>
    </p:spTree>
    <p:extLst>
      <p:ext uri="{BB962C8B-B14F-4D97-AF65-F5344CB8AC3E}">
        <p14:creationId xmlns:p14="http://schemas.microsoft.com/office/powerpoint/2010/main" val="157143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52736"/>
            <a:ext cx="7859216" cy="1143000"/>
          </a:xfrm>
        </p:spPr>
        <p:txBody>
          <a:bodyPr/>
          <a:lstStyle/>
          <a:p>
            <a:r>
              <a:rPr lang="tr-TR" sz="4400" dirty="0">
                <a:solidFill>
                  <a:srgbClr val="FF0000"/>
                </a:solidFill>
              </a:rPr>
              <a:t>4- Lise düzeyi KPSS’ </a:t>
            </a:r>
            <a:r>
              <a:rPr lang="tr-TR" sz="4400" dirty="0" err="1">
                <a:solidFill>
                  <a:srgbClr val="FF0000"/>
                </a:solidFill>
              </a:rPr>
              <a:t>nin</a:t>
            </a:r>
            <a:r>
              <a:rPr lang="tr-TR" sz="4400" dirty="0">
                <a:solidFill>
                  <a:srgbClr val="FF0000"/>
                </a:solidFill>
              </a:rPr>
              <a:t> geçerlilik </a:t>
            </a:r>
            <a:r>
              <a:rPr lang="tr-TR" sz="4400" dirty="0" smtClean="0">
                <a:solidFill>
                  <a:srgbClr val="FF0000"/>
                </a:solidFill>
              </a:rPr>
              <a:t>süresi ne kadardır?</a:t>
            </a:r>
            <a:r>
              <a:rPr lang="tr-TR" dirty="0"/>
              <a:t/>
            </a:r>
            <a:br>
              <a:rPr lang="tr-TR" dirty="0"/>
            </a:br>
            <a:endParaRPr lang="tr-TR" dirty="0"/>
          </a:p>
        </p:txBody>
      </p:sp>
      <p:sp>
        <p:nvSpPr>
          <p:cNvPr id="3" name="İçerik Yer Tutucusu 2"/>
          <p:cNvSpPr>
            <a:spLocks noGrp="1"/>
          </p:cNvSpPr>
          <p:nvPr>
            <p:ph idx="1"/>
          </p:nvPr>
        </p:nvSpPr>
        <p:spPr>
          <a:xfrm>
            <a:off x="467544" y="2492896"/>
            <a:ext cx="7620000" cy="4800600"/>
          </a:xfrm>
        </p:spPr>
        <p:txBody>
          <a:bodyPr/>
          <a:lstStyle/>
          <a:p>
            <a:pPr algn="just" fontAlgn="base"/>
            <a:r>
              <a:rPr lang="tr-TR" dirty="0" smtClean="0"/>
              <a:t>Lise </a:t>
            </a:r>
            <a:r>
              <a:rPr lang="tr-TR" dirty="0"/>
              <a:t>düzeyinde yapılan sınavın bir sonraki sınava kadar geçerliliği bulunmaktadır. Yani lise düzeyi </a:t>
            </a:r>
            <a:r>
              <a:rPr lang="tr-TR" dirty="0" err="1"/>
              <a:t>kpss</a:t>
            </a:r>
            <a:r>
              <a:rPr lang="tr-TR" dirty="0"/>
              <a:t> bir sonraki lise düzeyi </a:t>
            </a:r>
            <a:r>
              <a:rPr lang="tr-TR" dirty="0" err="1"/>
              <a:t>kpss’ye</a:t>
            </a:r>
            <a:r>
              <a:rPr lang="tr-TR" dirty="0"/>
              <a:t> kadar geçerlidir. Bu da sınavın 2 yıl geçerli olduğunu gösterir.</a:t>
            </a:r>
          </a:p>
          <a:p>
            <a:endParaRPr lang="tr-TR" dirty="0"/>
          </a:p>
        </p:txBody>
      </p:sp>
    </p:spTree>
    <p:extLst>
      <p:ext uri="{BB962C8B-B14F-4D97-AF65-F5344CB8AC3E}">
        <p14:creationId xmlns:p14="http://schemas.microsoft.com/office/powerpoint/2010/main" val="356914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7620000" cy="1143000"/>
          </a:xfrm>
        </p:spPr>
        <p:txBody>
          <a:bodyPr/>
          <a:lstStyle/>
          <a:p>
            <a:r>
              <a:rPr lang="tr-TR" sz="4400" i="1" dirty="0" smtClean="0">
                <a:solidFill>
                  <a:srgbClr val="FF0000"/>
                </a:solidFill>
              </a:rPr>
              <a:t>5-Ortaöğretim </a:t>
            </a:r>
            <a:r>
              <a:rPr lang="tr-TR" sz="4400" i="1" dirty="0" err="1" smtClean="0">
                <a:solidFill>
                  <a:srgbClr val="FF0000"/>
                </a:solidFill>
              </a:rPr>
              <a:t>KPSS’ye</a:t>
            </a:r>
            <a:r>
              <a:rPr lang="tr-TR" sz="4400" i="1" dirty="0" smtClean="0">
                <a:solidFill>
                  <a:srgbClr val="FF0000"/>
                </a:solidFill>
              </a:rPr>
              <a:t> kimler girebilir</a:t>
            </a:r>
            <a:r>
              <a:rPr lang="tr-TR" sz="4400" i="1" dirty="0">
                <a:solidFill>
                  <a:srgbClr val="FF0000"/>
                </a:solidFill>
              </a:rPr>
              <a:t>?</a:t>
            </a:r>
            <a:r>
              <a:rPr lang="tr-TR" sz="4400" dirty="0">
                <a:solidFill>
                  <a:srgbClr val="FF0000"/>
                </a:solidFill>
              </a:rPr>
              <a:t> </a:t>
            </a:r>
            <a:endParaRPr lang="tr-TR" sz="4400" dirty="0">
              <a:solidFill>
                <a:srgbClr val="FF0000"/>
              </a:solidFill>
            </a:endParaRPr>
          </a:p>
        </p:txBody>
      </p:sp>
      <p:sp>
        <p:nvSpPr>
          <p:cNvPr id="5" name="İçerik Yer Tutucusu 2"/>
          <p:cNvSpPr>
            <a:spLocks noGrp="1"/>
          </p:cNvSpPr>
          <p:nvPr>
            <p:ph idx="1"/>
          </p:nvPr>
        </p:nvSpPr>
        <p:spPr>
          <a:xfrm>
            <a:off x="467544" y="2492896"/>
            <a:ext cx="7620000" cy="4800600"/>
          </a:xfrm>
        </p:spPr>
        <p:txBody>
          <a:bodyPr/>
          <a:lstStyle/>
          <a:p>
            <a:pPr algn="just"/>
            <a:r>
              <a:rPr lang="tr-TR" sz="2000" dirty="0"/>
              <a:t>Lise-3’te okuyanlar, Lise son sınıfta okuyanlar ya da mezunlar, </a:t>
            </a:r>
            <a:r>
              <a:rPr lang="tr-TR" sz="2000" dirty="0" smtClean="0"/>
              <a:t>sınava </a:t>
            </a:r>
            <a:r>
              <a:rPr lang="tr-TR" sz="2000" dirty="0"/>
              <a:t>girebilir ve yaşı ne olursa </a:t>
            </a:r>
            <a:r>
              <a:rPr lang="tr-TR" sz="2000" dirty="0" smtClean="0"/>
              <a:t>olsun (daha üst bir kurumdan mezun olmadıkları sürece) </a:t>
            </a:r>
            <a:r>
              <a:rPr lang="tr-TR" sz="2000" dirty="0"/>
              <a:t>tercih yapıp yerleşebilir. </a:t>
            </a:r>
            <a:endParaRPr lang="tr-TR" dirty="0"/>
          </a:p>
        </p:txBody>
      </p:sp>
    </p:spTree>
    <p:extLst>
      <p:ext uri="{BB962C8B-B14F-4D97-AF65-F5344CB8AC3E}">
        <p14:creationId xmlns:p14="http://schemas.microsoft.com/office/powerpoint/2010/main" val="403963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7620000" cy="1143000"/>
          </a:xfrm>
        </p:spPr>
        <p:txBody>
          <a:bodyPr/>
          <a:lstStyle/>
          <a:p>
            <a:r>
              <a:rPr lang="tr-TR" sz="4400" dirty="0">
                <a:solidFill>
                  <a:srgbClr val="FF0000"/>
                </a:solidFill>
              </a:rPr>
              <a:t>6-</a:t>
            </a:r>
            <a:r>
              <a:rPr lang="tr-TR" sz="4400" i="1" dirty="0">
                <a:solidFill>
                  <a:srgbClr val="FF0000"/>
                </a:solidFill>
              </a:rPr>
              <a:t>KPSS B grubu ve C grubu kadrolar nelerdir?</a:t>
            </a:r>
            <a:r>
              <a:rPr lang="tr-TR" dirty="0"/>
              <a:t/>
            </a:r>
            <a:br>
              <a:rPr lang="tr-TR" dirty="0"/>
            </a:br>
            <a:endParaRPr lang="tr-TR" dirty="0"/>
          </a:p>
        </p:txBody>
      </p:sp>
      <p:sp>
        <p:nvSpPr>
          <p:cNvPr id="3" name="İçerik Yer Tutucusu 2"/>
          <p:cNvSpPr>
            <a:spLocks noGrp="1"/>
          </p:cNvSpPr>
          <p:nvPr>
            <p:ph idx="1"/>
          </p:nvPr>
        </p:nvSpPr>
        <p:spPr>
          <a:xfrm>
            <a:off x="467544" y="2057400"/>
            <a:ext cx="7620000" cy="4800600"/>
          </a:xfrm>
        </p:spPr>
        <p:txBody>
          <a:bodyPr/>
          <a:lstStyle/>
          <a:p>
            <a:pPr algn="just" fontAlgn="base"/>
            <a:r>
              <a:rPr lang="tr-TR" dirty="0"/>
              <a:t>A </a:t>
            </a:r>
            <a:r>
              <a:rPr lang="tr-TR" dirty="0" smtClean="0"/>
              <a:t>grubu(lisans) </a:t>
            </a:r>
            <a:r>
              <a:rPr lang="tr-TR" dirty="0"/>
              <a:t>dışında kalan kadrolar diye nitelendirebiliriz. Lise mezunu ve dengi okullar bu gruba göre </a:t>
            </a:r>
            <a:r>
              <a:rPr lang="tr-TR" dirty="0" smtClean="0"/>
              <a:t>kadroya alınacaktır</a:t>
            </a:r>
            <a:r>
              <a:rPr lang="tr-TR" dirty="0"/>
              <a:t>. Bu kadro için şartlar daha farklıdır; askerlik</a:t>
            </a:r>
            <a:r>
              <a:rPr lang="tr-TR" dirty="0" smtClean="0"/>
              <a:t>, sicil </a:t>
            </a:r>
            <a:r>
              <a:rPr lang="tr-TR" dirty="0"/>
              <a:t>kaydı</a:t>
            </a:r>
            <a:r>
              <a:rPr lang="tr-TR" dirty="0" smtClean="0"/>
              <a:t>, </a:t>
            </a:r>
            <a:r>
              <a:rPr lang="tr-TR" dirty="0" err="1" smtClean="0"/>
              <a:t>sağlık,suç</a:t>
            </a:r>
            <a:r>
              <a:rPr lang="tr-TR" dirty="0" smtClean="0"/>
              <a:t> </a:t>
            </a:r>
            <a:r>
              <a:rPr lang="tr-TR" dirty="0"/>
              <a:t>durumu </a:t>
            </a:r>
            <a:r>
              <a:rPr lang="tr-TR" dirty="0" err="1"/>
              <a:t>vs</a:t>
            </a:r>
            <a:r>
              <a:rPr lang="tr-TR" dirty="0"/>
              <a:t>… Belirli bir taban puanı yoktur. Genel dereceye göre ve kurumların alımına göre başarı durumu belirlenir. Örneğin geçtiğimiz dönemlerde 78 puan ile yapılan atama bu dönem 69 puan ile </a:t>
            </a:r>
            <a:r>
              <a:rPr lang="tr-TR" dirty="0" smtClean="0"/>
              <a:t>belirlenebilir, bu </a:t>
            </a:r>
            <a:r>
              <a:rPr lang="tr-TR" dirty="0"/>
              <a:t>genel başarı durumuna bağlıdır.</a:t>
            </a:r>
          </a:p>
          <a:p>
            <a:pPr fontAlgn="base"/>
            <a:r>
              <a:rPr lang="tr-TR" b="1" i="1" dirty="0"/>
              <a:t> </a:t>
            </a:r>
            <a:endParaRPr lang="tr-TR" dirty="0"/>
          </a:p>
          <a:p>
            <a:endParaRPr lang="tr-TR" dirty="0"/>
          </a:p>
        </p:txBody>
      </p:sp>
    </p:spTree>
    <p:extLst>
      <p:ext uri="{BB962C8B-B14F-4D97-AF65-F5344CB8AC3E}">
        <p14:creationId xmlns:p14="http://schemas.microsoft.com/office/powerpoint/2010/main" val="25885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764704"/>
            <a:ext cx="7620000" cy="1143000"/>
          </a:xfrm>
        </p:spPr>
        <p:txBody>
          <a:bodyPr/>
          <a:lstStyle/>
          <a:p>
            <a:r>
              <a:rPr lang="tr-TR" sz="4400" dirty="0">
                <a:solidFill>
                  <a:srgbClr val="FF0000"/>
                </a:solidFill>
              </a:rPr>
              <a:t>7-KPSS P94 Nedir, Ne Demektir?</a:t>
            </a:r>
            <a:r>
              <a:rPr lang="tr-TR" dirty="0"/>
              <a:t/>
            </a:r>
            <a:br>
              <a:rPr lang="tr-TR" dirty="0"/>
            </a:br>
            <a:endParaRPr lang="tr-TR" dirty="0"/>
          </a:p>
        </p:txBody>
      </p:sp>
      <p:sp>
        <p:nvSpPr>
          <p:cNvPr id="3" name="İçerik Yer Tutucusu 2"/>
          <p:cNvSpPr>
            <a:spLocks noGrp="1"/>
          </p:cNvSpPr>
          <p:nvPr>
            <p:ph idx="1"/>
          </p:nvPr>
        </p:nvSpPr>
        <p:spPr>
          <a:xfrm>
            <a:off x="467544" y="2057400"/>
            <a:ext cx="7620000" cy="4800600"/>
          </a:xfrm>
        </p:spPr>
        <p:txBody>
          <a:bodyPr/>
          <a:lstStyle/>
          <a:p>
            <a:pPr algn="just"/>
            <a:r>
              <a:rPr lang="tr-TR" dirty="0"/>
              <a:t>Adayların KPSS sonuçlarının açıklanmasının akabinde tercih yapmadan önce göz önünde bulundurulmaları gereken bazı puan türleri bulunmaktadır. Bunlardan bir tanesi de KPSSP94 puan türüdür. KPSS P94 puanı, </a:t>
            </a:r>
            <a:r>
              <a:rPr lang="tr-TR" b="1" dirty="0"/>
              <a:t>ortaöğretim</a:t>
            </a:r>
            <a:r>
              <a:rPr lang="tr-TR" dirty="0"/>
              <a:t> mezunu KPSS genel yetenek ve genel kültür sorularının çözümünün getirmiş olduğu bir puan türüdür. Yani KPSS P94 puan türü, ortaöğretim </a:t>
            </a:r>
            <a:r>
              <a:rPr lang="tr-TR" dirty="0" smtClean="0"/>
              <a:t>(lise </a:t>
            </a:r>
            <a:r>
              <a:rPr lang="tr-TR" dirty="0"/>
              <a:t>ve dengi bir okuldan </a:t>
            </a:r>
            <a:r>
              <a:rPr lang="tr-TR" dirty="0" smtClean="0"/>
              <a:t>mezun) </a:t>
            </a:r>
            <a:r>
              <a:rPr lang="tr-TR" dirty="0"/>
              <a:t>memur atamalarında esas alınmaktadır.</a:t>
            </a:r>
          </a:p>
          <a:p>
            <a:pPr marL="114300" indent="0">
              <a:buNone/>
            </a:pPr>
            <a:endParaRPr lang="tr-TR" dirty="0"/>
          </a:p>
        </p:txBody>
      </p:sp>
    </p:spTree>
    <p:extLst>
      <p:ext uri="{BB962C8B-B14F-4D97-AF65-F5344CB8AC3E}">
        <p14:creationId xmlns:p14="http://schemas.microsoft.com/office/powerpoint/2010/main" val="226879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24744"/>
            <a:ext cx="7620000" cy="1143000"/>
          </a:xfrm>
        </p:spPr>
        <p:txBody>
          <a:bodyPr/>
          <a:lstStyle/>
          <a:p>
            <a:r>
              <a:rPr lang="tr-TR" sz="4000" dirty="0">
                <a:solidFill>
                  <a:srgbClr val="FF0000"/>
                </a:solidFill>
              </a:rPr>
              <a:t>8- P94 puanıyla alım yapan kurumlar olmuştur. Ortaöğretim KPSS memur kadroları şunlardır;</a:t>
            </a:r>
            <a:r>
              <a:rPr lang="tr-TR" sz="4400" dirty="0"/>
              <a:t/>
            </a:r>
            <a:br>
              <a:rPr lang="tr-TR" sz="4400" dirty="0"/>
            </a:br>
            <a:endParaRPr lang="tr-TR" sz="4400" dirty="0"/>
          </a:p>
        </p:txBody>
      </p:sp>
      <p:sp>
        <p:nvSpPr>
          <p:cNvPr id="3" name="İçerik Yer Tutucusu 2"/>
          <p:cNvSpPr>
            <a:spLocks noGrp="1"/>
          </p:cNvSpPr>
          <p:nvPr>
            <p:ph idx="1"/>
          </p:nvPr>
        </p:nvSpPr>
        <p:spPr>
          <a:xfrm>
            <a:off x="467544" y="2492896"/>
            <a:ext cx="7620000" cy="4800600"/>
          </a:xfrm>
        </p:spPr>
        <p:txBody>
          <a:bodyPr/>
          <a:lstStyle/>
          <a:p>
            <a:pPr lvl="0"/>
            <a:r>
              <a:rPr lang="tr-TR" sz="2000" dirty="0" smtClean="0"/>
              <a:t>Gardiyan </a:t>
            </a:r>
            <a:r>
              <a:rPr lang="tr-TR" sz="2000" dirty="0"/>
              <a:t>/ İnfaz koruma memuru</a:t>
            </a:r>
          </a:p>
          <a:p>
            <a:pPr lvl="0"/>
            <a:r>
              <a:rPr lang="tr-TR" sz="2000" dirty="0" smtClean="0"/>
              <a:t>Şoför</a:t>
            </a:r>
            <a:endParaRPr lang="tr-TR" sz="2000" dirty="0"/>
          </a:p>
          <a:p>
            <a:pPr lvl="0"/>
            <a:r>
              <a:rPr lang="tr-TR" sz="2000" dirty="0"/>
              <a:t>Hizmetli</a:t>
            </a:r>
          </a:p>
          <a:p>
            <a:pPr lvl="0"/>
            <a:r>
              <a:rPr lang="tr-TR" sz="2000" dirty="0"/>
              <a:t>Düz memur</a:t>
            </a:r>
          </a:p>
          <a:p>
            <a:pPr lvl="0"/>
            <a:r>
              <a:rPr lang="tr-TR" sz="2000" dirty="0"/>
              <a:t>İtfaiye eri</a:t>
            </a:r>
          </a:p>
          <a:p>
            <a:pPr lvl="0"/>
            <a:r>
              <a:rPr lang="tr-TR" sz="2000" dirty="0"/>
              <a:t>Kaloriferci</a:t>
            </a:r>
          </a:p>
          <a:p>
            <a:pPr lvl="0"/>
            <a:r>
              <a:rPr lang="tr-TR" sz="2000" dirty="0"/>
              <a:t>Zabıta memuru </a:t>
            </a:r>
            <a:endParaRPr lang="tr-TR" sz="2000" dirty="0" smtClean="0"/>
          </a:p>
          <a:p>
            <a:pPr lvl="0"/>
            <a:r>
              <a:rPr lang="tr-TR" sz="2000" dirty="0" smtClean="0"/>
              <a:t>Teknisyen</a:t>
            </a:r>
          </a:p>
          <a:p>
            <a:pPr lvl="0"/>
            <a:r>
              <a:rPr lang="tr-TR" sz="2000" dirty="0" smtClean="0"/>
              <a:t>Bekçi</a:t>
            </a:r>
            <a:endParaRPr lang="tr-TR" sz="2000" dirty="0"/>
          </a:p>
          <a:p>
            <a:pPr lvl="0"/>
            <a:r>
              <a:rPr lang="tr-TR" sz="2000" dirty="0"/>
              <a:t>İmam-müezzin-kuran kursu öğretici (</a:t>
            </a:r>
            <a:r>
              <a:rPr lang="tr-TR" sz="2000" dirty="0" err="1"/>
              <a:t>imamhatip</a:t>
            </a:r>
            <a:r>
              <a:rPr lang="tr-TR" sz="2000" dirty="0"/>
              <a:t> lisesi mezunları için)</a:t>
            </a:r>
          </a:p>
          <a:p>
            <a:pPr lvl="0"/>
            <a:endParaRPr lang="tr-TR" dirty="0"/>
          </a:p>
          <a:p>
            <a:endParaRPr lang="tr-TR" dirty="0"/>
          </a:p>
        </p:txBody>
      </p:sp>
    </p:spTree>
    <p:extLst>
      <p:ext uri="{BB962C8B-B14F-4D97-AF65-F5344CB8AC3E}">
        <p14:creationId xmlns:p14="http://schemas.microsoft.com/office/powerpoint/2010/main" val="31246475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TotalTime>
  <Words>808</Words>
  <Application>Microsoft Office PowerPoint</Application>
  <PresentationFormat>Ekran Gösterisi (4:3)</PresentationFormat>
  <Paragraphs>162</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Bitişiklik</vt:lpstr>
      <vt:lpstr>Ortaöğretim KPSS Nedir?</vt:lpstr>
      <vt:lpstr>1- Hangi derslerden sorular var?</vt:lpstr>
      <vt:lpstr>2-Ortaöğretim KPSS ne zaman? </vt:lpstr>
      <vt:lpstr>3-Ortaöğretim KPSS –  Ön Lisans KPSS hangi yıllarda yapılır? </vt:lpstr>
      <vt:lpstr>4- Lise düzeyi KPSS’ nin geçerlilik süresi ne kadardır? </vt:lpstr>
      <vt:lpstr>5-Ortaöğretim KPSS’ye kimler girebilir? </vt:lpstr>
      <vt:lpstr>6-KPSS B grubu ve C grubu kadrolar nelerdir? </vt:lpstr>
      <vt:lpstr>7-KPSS P94 Nedir, Ne Demektir? </vt:lpstr>
      <vt:lpstr>8- P94 puanıyla alım yapan kurumlar olmuştur. Ortaöğretim KPSS memur kadroları şunlardır; </vt:lpstr>
      <vt:lpstr>9- B ve C Grubu kadrolara atanmak için KPSS sınav sonucundan başka şartlar aranır mı? </vt:lpstr>
      <vt:lpstr>10-Lise düzeyinden en çok hangi unvanlara alım yapılıyor? </vt:lpstr>
      <vt:lpstr>11- Tercih edeceğim kadro ve pozisyonlar için istenilen belgelere ne zaman sahip olmalıyım? </vt:lpstr>
      <vt:lpstr>12-Ortaöğretim KPSS / Ön Lisans KPSS’den Hangisine Girmek Memurluk İçin Daha Avantajlıdır? </vt:lpstr>
      <vt:lpstr>13-Ortaöğretim – Ön Lisans KPSS memur atamaları nasıl yapılır? </vt:lpstr>
      <vt:lpstr>14-Yerleştirildiğim kuruma ... nedeniyle gitmek istemiyorum / gidemeyeceğim. Ne yapmalıyım? </vt:lpstr>
      <vt:lpstr>17-Askerlik görevimi yerine getirirken merkezi yerleştirmeye katıldım ve yerleştirildim. Ne yapmalıyım? </vt:lpstr>
      <vt:lpstr>18-KPSS’de soru dağılımı nasıl? </vt:lpstr>
      <vt:lpst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 KPSS Nedir?</dc:title>
  <dc:creator>Mehmethan ÖZTÜRK</dc:creator>
  <cp:lastModifiedBy>Mehmethan ÖZTÜRK</cp:lastModifiedBy>
  <cp:revision>6</cp:revision>
  <dcterms:created xsi:type="dcterms:W3CDTF">2020-07-21T18:44:54Z</dcterms:created>
  <dcterms:modified xsi:type="dcterms:W3CDTF">2020-07-21T19:44:03Z</dcterms:modified>
</cp:coreProperties>
</file>