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69" r:id="rId2"/>
    <p:sldId id="288" r:id="rId3"/>
    <p:sldId id="274" r:id="rId4"/>
    <p:sldId id="282" r:id="rId5"/>
    <p:sldId id="286" r:id="rId6"/>
    <p:sldId id="283" r:id="rId7"/>
    <p:sldId id="257" r:id="rId8"/>
    <p:sldId id="261" r:id="rId9"/>
    <p:sldId id="276" r:id="rId10"/>
    <p:sldId id="289" r:id="rId11"/>
    <p:sldId id="291" r:id="rId12"/>
    <p:sldId id="292" r:id="rId13"/>
    <p:sldId id="262" r:id="rId14"/>
    <p:sldId id="279" r:id="rId15"/>
    <p:sldId id="293" r:id="rId16"/>
    <p:sldId id="294" r:id="rId17"/>
    <p:sldId id="295" r:id="rId18"/>
    <p:sldId id="263" r:id="rId19"/>
    <p:sldId id="280" r:id="rId20"/>
    <p:sldId id="296" r:id="rId21"/>
    <p:sldId id="297" r:id="rId22"/>
    <p:sldId id="298" r:id="rId23"/>
    <p:sldId id="264" r:id="rId24"/>
    <p:sldId id="272" r:id="rId25"/>
    <p:sldId id="299" r:id="rId26"/>
    <p:sldId id="300" r:id="rId27"/>
    <p:sldId id="301" r:id="rId28"/>
    <p:sldId id="265" r:id="rId29"/>
    <p:sldId id="275" r:id="rId30"/>
    <p:sldId id="302" r:id="rId31"/>
    <p:sldId id="303" r:id="rId32"/>
    <p:sldId id="304" r:id="rId33"/>
    <p:sldId id="266" r:id="rId34"/>
    <p:sldId id="271" r:id="rId35"/>
    <p:sldId id="307" r:id="rId36"/>
    <p:sldId id="305" r:id="rId37"/>
    <p:sldId id="306" r:id="rId38"/>
    <p:sldId id="267" r:id="rId39"/>
    <p:sldId id="281" r:id="rId40"/>
    <p:sldId id="308" r:id="rId41"/>
    <p:sldId id="309" r:id="rId42"/>
    <p:sldId id="310" r:id="rId43"/>
    <p:sldId id="268" r:id="rId44"/>
    <p:sldId id="273" r:id="rId45"/>
    <p:sldId id="313" r:id="rId46"/>
    <p:sldId id="311" r:id="rId47"/>
    <p:sldId id="312" r:id="rId48"/>
    <p:sldId id="314" r:id="rId49"/>
    <p:sldId id="315" r:id="rId50"/>
    <p:sldId id="287" r:id="rId51"/>
    <p:sldId id="284" r:id="rId52"/>
  </p:sldIdLst>
  <p:sldSz cx="9144000" cy="6858000" type="screen4x3"/>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9900"/>
    <a:srgbClr val="FF99CC"/>
    <a:srgbClr val="FFFF99"/>
    <a:srgbClr val="66FF66"/>
    <a:srgbClr val="99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Orta Stil 2 - Vurgu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A111915-BE36-4E01-A7E5-04B1672EAD32}" styleName="Açık Stil 2 - Vurgu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87" d="100"/>
          <a:sy n="87" d="100"/>
        </p:scale>
        <p:origin x="1494" y="90"/>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1 Başlık"/>
          <p:cNvSpPr>
            <a:spLocks noGrp="1"/>
          </p:cNvSpPr>
          <p:nvPr>
            <p:ph type="ctrTitle"/>
          </p:nvPr>
        </p:nvSpPr>
        <p:spPr>
          <a:xfrm>
            <a:off x="685800" y="2130425"/>
            <a:ext cx="7772400" cy="1470025"/>
          </a:xfrm>
        </p:spPr>
        <p:txBody>
          <a:bodyPr/>
          <a:lstStyle/>
          <a:p>
            <a:r>
              <a:rPr lang="tr-TR" smtClean="0"/>
              <a:t>Asıl başlık stili için tıklatın</a:t>
            </a:r>
            <a:endParaRPr lang="tr-TR"/>
          </a:p>
        </p:txBody>
      </p:sp>
      <p:sp>
        <p:nvSpPr>
          <p:cNvPr id="3" name="2 Alt Başlık"/>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tr-TR" smtClean="0"/>
              <a:t>Asıl alt başlık stilini düzenlemek için tıklatın</a:t>
            </a:r>
            <a:endParaRPr lang="tr-TR"/>
          </a:p>
        </p:txBody>
      </p:sp>
      <p:sp>
        <p:nvSpPr>
          <p:cNvPr id="4" name="3 Veri Yer Tutucusu"/>
          <p:cNvSpPr>
            <a:spLocks noGrp="1"/>
          </p:cNvSpPr>
          <p:nvPr>
            <p:ph type="dt" sz="half" idx="10"/>
          </p:nvPr>
        </p:nvSpPr>
        <p:spPr/>
        <p:txBody>
          <a:bodyPr/>
          <a:lstStyle/>
          <a:p>
            <a:fld id="{A23720DD-5B6D-40BF-8493-A6B52D484E6B}" type="datetimeFigureOut">
              <a:rPr lang="tr-TR" smtClean="0"/>
              <a:t>09.09.2021</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F302176B-0E47-46AC-8F43-DAB4B8A37D06}" type="slidenum">
              <a:rPr lang="tr-TR" smtClean="0"/>
              <a:t>‹#›</a:t>
            </a:fld>
            <a:endParaRPr lang="tr-T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Dikey Metin Yer Tutucusu"/>
          <p:cNvSpPr>
            <a:spLocks noGrp="1"/>
          </p:cNvSpPr>
          <p:nvPr>
            <p:ph type="body" orient="vert" idx="1"/>
          </p:nvPr>
        </p:nvSpPr>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Veri Yer Tutucusu"/>
          <p:cNvSpPr>
            <a:spLocks noGrp="1"/>
          </p:cNvSpPr>
          <p:nvPr>
            <p:ph type="dt" sz="half" idx="10"/>
          </p:nvPr>
        </p:nvSpPr>
        <p:spPr/>
        <p:txBody>
          <a:bodyPr/>
          <a:lstStyle/>
          <a:p>
            <a:fld id="{A23720DD-5B6D-40BF-8493-A6B52D484E6B}" type="datetimeFigureOut">
              <a:rPr lang="tr-TR" smtClean="0"/>
              <a:t>09.09.2021</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F302176B-0E47-46AC-8F43-DAB4B8A37D06}" type="slidenum">
              <a:rPr lang="tr-TR" smtClean="0"/>
              <a:t>‹#›</a:t>
            </a:fld>
            <a:endParaRPr lang="tr-T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1 Dikey Başlık"/>
          <p:cNvSpPr>
            <a:spLocks noGrp="1"/>
          </p:cNvSpPr>
          <p:nvPr>
            <p:ph type="title" orient="vert"/>
          </p:nvPr>
        </p:nvSpPr>
        <p:spPr>
          <a:xfrm>
            <a:off x="6629400" y="274638"/>
            <a:ext cx="2057400" cy="5851525"/>
          </a:xfrm>
        </p:spPr>
        <p:txBody>
          <a:bodyPr vert="eaVert"/>
          <a:lstStyle/>
          <a:p>
            <a:r>
              <a:rPr lang="tr-TR" smtClean="0"/>
              <a:t>Asıl başlık stili için tıklatın</a:t>
            </a:r>
            <a:endParaRPr lang="tr-TR"/>
          </a:p>
        </p:txBody>
      </p:sp>
      <p:sp>
        <p:nvSpPr>
          <p:cNvPr id="3" name="2 Dikey Metin Yer Tutucusu"/>
          <p:cNvSpPr>
            <a:spLocks noGrp="1"/>
          </p:cNvSpPr>
          <p:nvPr>
            <p:ph type="body" orient="vert" idx="1"/>
          </p:nvPr>
        </p:nvSpPr>
        <p:spPr>
          <a:xfrm>
            <a:off x="457200" y="274638"/>
            <a:ext cx="6019800" cy="5851525"/>
          </a:xfrm>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Veri Yer Tutucusu"/>
          <p:cNvSpPr>
            <a:spLocks noGrp="1"/>
          </p:cNvSpPr>
          <p:nvPr>
            <p:ph type="dt" sz="half" idx="10"/>
          </p:nvPr>
        </p:nvSpPr>
        <p:spPr/>
        <p:txBody>
          <a:bodyPr/>
          <a:lstStyle/>
          <a:p>
            <a:fld id="{A23720DD-5B6D-40BF-8493-A6B52D484E6B}" type="datetimeFigureOut">
              <a:rPr lang="tr-TR" smtClean="0"/>
              <a:t>09.09.2021</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F302176B-0E47-46AC-8F43-DAB4B8A37D06}" type="slidenum">
              <a:rPr lang="tr-TR" smtClean="0"/>
              <a:t>‹#›</a:t>
            </a:fld>
            <a:endParaRPr lang="tr-T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İçerik Yer Tutucusu"/>
          <p:cNvSpPr>
            <a:spLocks noGrp="1"/>
          </p:cNvSpPr>
          <p:nvPr>
            <p:ph idx="1"/>
          </p:nvPr>
        </p:nvSpPr>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Veri Yer Tutucusu"/>
          <p:cNvSpPr>
            <a:spLocks noGrp="1"/>
          </p:cNvSpPr>
          <p:nvPr>
            <p:ph type="dt" sz="half" idx="10"/>
          </p:nvPr>
        </p:nvSpPr>
        <p:spPr/>
        <p:txBody>
          <a:bodyPr/>
          <a:lstStyle/>
          <a:p>
            <a:fld id="{A23720DD-5B6D-40BF-8493-A6B52D484E6B}" type="datetimeFigureOut">
              <a:rPr lang="tr-TR" smtClean="0"/>
              <a:t>09.09.2021</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F302176B-0E47-46AC-8F43-DAB4B8A37D06}" type="slidenum">
              <a:rPr lang="tr-TR" smtClean="0"/>
              <a:t>‹#›</a:t>
            </a:fld>
            <a:endParaRPr lang="tr-T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1 Başlık"/>
          <p:cNvSpPr>
            <a:spLocks noGrp="1"/>
          </p:cNvSpPr>
          <p:nvPr>
            <p:ph type="title"/>
          </p:nvPr>
        </p:nvSpPr>
        <p:spPr>
          <a:xfrm>
            <a:off x="722313" y="4406900"/>
            <a:ext cx="7772400" cy="1362075"/>
          </a:xfrm>
        </p:spPr>
        <p:txBody>
          <a:bodyPr anchor="t"/>
          <a:lstStyle>
            <a:lvl1pPr algn="l">
              <a:defRPr sz="4000" b="1" cap="all"/>
            </a:lvl1pPr>
          </a:lstStyle>
          <a:p>
            <a:r>
              <a:rPr lang="tr-TR" smtClean="0"/>
              <a:t>Asıl başlık stili için tıklatın</a:t>
            </a:r>
            <a:endParaRPr lang="tr-TR"/>
          </a:p>
        </p:txBody>
      </p:sp>
      <p:sp>
        <p:nvSpPr>
          <p:cNvPr id="3" name="2 Metin Yer Tutucusu"/>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smtClean="0"/>
              <a:t>Asıl metin stillerini düzenlemek için tıklatın</a:t>
            </a:r>
          </a:p>
        </p:txBody>
      </p:sp>
      <p:sp>
        <p:nvSpPr>
          <p:cNvPr id="4" name="3 Veri Yer Tutucusu"/>
          <p:cNvSpPr>
            <a:spLocks noGrp="1"/>
          </p:cNvSpPr>
          <p:nvPr>
            <p:ph type="dt" sz="half" idx="10"/>
          </p:nvPr>
        </p:nvSpPr>
        <p:spPr/>
        <p:txBody>
          <a:bodyPr/>
          <a:lstStyle/>
          <a:p>
            <a:fld id="{A23720DD-5B6D-40BF-8493-A6B52D484E6B}" type="datetimeFigureOut">
              <a:rPr lang="tr-TR" smtClean="0"/>
              <a:t>09.09.2021</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F302176B-0E47-46AC-8F43-DAB4B8A37D06}" type="slidenum">
              <a:rPr lang="tr-TR" smtClean="0"/>
              <a:t>‹#›</a:t>
            </a:fld>
            <a:endParaRPr lang="tr-T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İçerik Yer Tutucusu"/>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İçerik Yer Tutucusu"/>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4 Veri Yer Tutucusu"/>
          <p:cNvSpPr>
            <a:spLocks noGrp="1"/>
          </p:cNvSpPr>
          <p:nvPr>
            <p:ph type="dt" sz="half" idx="10"/>
          </p:nvPr>
        </p:nvSpPr>
        <p:spPr/>
        <p:txBody>
          <a:bodyPr/>
          <a:lstStyle/>
          <a:p>
            <a:fld id="{A23720DD-5B6D-40BF-8493-A6B52D484E6B}" type="datetimeFigureOut">
              <a:rPr lang="tr-TR" smtClean="0"/>
              <a:t>09.09.2021</a:t>
            </a:fld>
            <a:endParaRPr lang="tr-TR"/>
          </a:p>
        </p:txBody>
      </p:sp>
      <p:sp>
        <p:nvSpPr>
          <p:cNvPr id="6" name="5 Altbilgi Yer Tutucusu"/>
          <p:cNvSpPr>
            <a:spLocks noGrp="1"/>
          </p:cNvSpPr>
          <p:nvPr>
            <p:ph type="ftr" sz="quarter" idx="11"/>
          </p:nvPr>
        </p:nvSpPr>
        <p:spPr/>
        <p:txBody>
          <a:bodyPr/>
          <a:lstStyle/>
          <a:p>
            <a:endParaRPr lang="tr-TR"/>
          </a:p>
        </p:txBody>
      </p:sp>
      <p:sp>
        <p:nvSpPr>
          <p:cNvPr id="7" name="6 Slayt Numarası Yer Tutucusu"/>
          <p:cNvSpPr>
            <a:spLocks noGrp="1"/>
          </p:cNvSpPr>
          <p:nvPr>
            <p:ph type="sldNum" sz="quarter" idx="12"/>
          </p:nvPr>
        </p:nvSpPr>
        <p:spPr/>
        <p:txBody>
          <a:bodyPr/>
          <a:lstStyle/>
          <a:p>
            <a:fld id="{F302176B-0E47-46AC-8F43-DAB4B8A37D06}" type="slidenum">
              <a:rPr lang="tr-TR" smtClean="0"/>
              <a:t>‹#›</a:t>
            </a:fld>
            <a:endParaRPr lang="tr-T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lvl1pPr>
              <a:defRPr/>
            </a:lvl1pPr>
          </a:lstStyle>
          <a:p>
            <a:r>
              <a:rPr lang="tr-TR" smtClean="0"/>
              <a:t>Asıl başlık stili için tıklatın</a:t>
            </a:r>
            <a:endParaRPr lang="tr-TR"/>
          </a:p>
        </p:txBody>
      </p:sp>
      <p:sp>
        <p:nvSpPr>
          <p:cNvPr id="3" name="2 Metin Yer Tutucusu"/>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4" name="3 İçerik Yer Tutucusu"/>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4 Metin Yer Tutucusu"/>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6" name="5 İçerik Yer Tutucusu"/>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7" name="6 Veri Yer Tutucusu"/>
          <p:cNvSpPr>
            <a:spLocks noGrp="1"/>
          </p:cNvSpPr>
          <p:nvPr>
            <p:ph type="dt" sz="half" idx="10"/>
          </p:nvPr>
        </p:nvSpPr>
        <p:spPr/>
        <p:txBody>
          <a:bodyPr/>
          <a:lstStyle/>
          <a:p>
            <a:fld id="{A23720DD-5B6D-40BF-8493-A6B52D484E6B}" type="datetimeFigureOut">
              <a:rPr lang="tr-TR" smtClean="0"/>
              <a:t>09.09.2021</a:t>
            </a:fld>
            <a:endParaRPr lang="tr-TR"/>
          </a:p>
        </p:txBody>
      </p:sp>
      <p:sp>
        <p:nvSpPr>
          <p:cNvPr id="8" name="7 Altbilgi Yer Tutucusu"/>
          <p:cNvSpPr>
            <a:spLocks noGrp="1"/>
          </p:cNvSpPr>
          <p:nvPr>
            <p:ph type="ftr" sz="quarter" idx="11"/>
          </p:nvPr>
        </p:nvSpPr>
        <p:spPr/>
        <p:txBody>
          <a:bodyPr/>
          <a:lstStyle/>
          <a:p>
            <a:endParaRPr lang="tr-TR"/>
          </a:p>
        </p:txBody>
      </p:sp>
      <p:sp>
        <p:nvSpPr>
          <p:cNvPr id="9" name="8 Slayt Numarası Yer Tutucusu"/>
          <p:cNvSpPr>
            <a:spLocks noGrp="1"/>
          </p:cNvSpPr>
          <p:nvPr>
            <p:ph type="sldNum" sz="quarter" idx="12"/>
          </p:nvPr>
        </p:nvSpPr>
        <p:spPr/>
        <p:txBody>
          <a:bodyPr/>
          <a:lstStyle/>
          <a:p>
            <a:fld id="{F302176B-0E47-46AC-8F43-DAB4B8A37D06}" type="slidenum">
              <a:rPr lang="tr-TR" smtClean="0"/>
              <a:t>‹#›</a:t>
            </a:fld>
            <a:endParaRPr lang="tr-T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Veri Yer Tutucusu"/>
          <p:cNvSpPr>
            <a:spLocks noGrp="1"/>
          </p:cNvSpPr>
          <p:nvPr>
            <p:ph type="dt" sz="half" idx="10"/>
          </p:nvPr>
        </p:nvSpPr>
        <p:spPr/>
        <p:txBody>
          <a:bodyPr/>
          <a:lstStyle/>
          <a:p>
            <a:fld id="{A23720DD-5B6D-40BF-8493-A6B52D484E6B}" type="datetimeFigureOut">
              <a:rPr lang="tr-TR" smtClean="0"/>
              <a:t>09.09.2021</a:t>
            </a:fld>
            <a:endParaRPr lang="tr-TR"/>
          </a:p>
        </p:txBody>
      </p:sp>
      <p:sp>
        <p:nvSpPr>
          <p:cNvPr id="4" name="3 Altbilgi Yer Tutucusu"/>
          <p:cNvSpPr>
            <a:spLocks noGrp="1"/>
          </p:cNvSpPr>
          <p:nvPr>
            <p:ph type="ftr" sz="quarter" idx="11"/>
          </p:nvPr>
        </p:nvSpPr>
        <p:spPr/>
        <p:txBody>
          <a:bodyPr/>
          <a:lstStyle/>
          <a:p>
            <a:endParaRPr lang="tr-TR"/>
          </a:p>
        </p:txBody>
      </p:sp>
      <p:sp>
        <p:nvSpPr>
          <p:cNvPr id="5" name="4 Slayt Numarası Yer Tutucusu"/>
          <p:cNvSpPr>
            <a:spLocks noGrp="1"/>
          </p:cNvSpPr>
          <p:nvPr>
            <p:ph type="sldNum" sz="quarter" idx="12"/>
          </p:nvPr>
        </p:nvSpPr>
        <p:spPr/>
        <p:txBody>
          <a:bodyPr/>
          <a:lstStyle/>
          <a:p>
            <a:fld id="{F302176B-0E47-46AC-8F43-DAB4B8A37D06}" type="slidenum">
              <a:rPr lang="tr-TR" smtClean="0"/>
              <a:t>‹#›</a:t>
            </a:fld>
            <a:endParaRPr lang="tr-T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1 Veri Yer Tutucusu"/>
          <p:cNvSpPr>
            <a:spLocks noGrp="1"/>
          </p:cNvSpPr>
          <p:nvPr>
            <p:ph type="dt" sz="half" idx="10"/>
          </p:nvPr>
        </p:nvSpPr>
        <p:spPr/>
        <p:txBody>
          <a:bodyPr/>
          <a:lstStyle/>
          <a:p>
            <a:fld id="{A23720DD-5B6D-40BF-8493-A6B52D484E6B}" type="datetimeFigureOut">
              <a:rPr lang="tr-TR" smtClean="0"/>
              <a:t>09.09.2021</a:t>
            </a:fld>
            <a:endParaRPr lang="tr-TR"/>
          </a:p>
        </p:txBody>
      </p:sp>
      <p:sp>
        <p:nvSpPr>
          <p:cNvPr id="3" name="2 Altbilgi Yer Tutucusu"/>
          <p:cNvSpPr>
            <a:spLocks noGrp="1"/>
          </p:cNvSpPr>
          <p:nvPr>
            <p:ph type="ftr" sz="quarter" idx="11"/>
          </p:nvPr>
        </p:nvSpPr>
        <p:spPr/>
        <p:txBody>
          <a:bodyPr/>
          <a:lstStyle/>
          <a:p>
            <a:endParaRPr lang="tr-TR"/>
          </a:p>
        </p:txBody>
      </p:sp>
      <p:sp>
        <p:nvSpPr>
          <p:cNvPr id="4" name="3 Slayt Numarası Yer Tutucusu"/>
          <p:cNvSpPr>
            <a:spLocks noGrp="1"/>
          </p:cNvSpPr>
          <p:nvPr>
            <p:ph type="sldNum" sz="quarter" idx="12"/>
          </p:nvPr>
        </p:nvSpPr>
        <p:spPr/>
        <p:txBody>
          <a:bodyPr/>
          <a:lstStyle/>
          <a:p>
            <a:fld id="{F302176B-0E47-46AC-8F43-DAB4B8A37D06}" type="slidenum">
              <a:rPr lang="tr-TR" smtClean="0"/>
              <a:t>‹#›</a:t>
            </a:fld>
            <a:endParaRPr lang="tr-T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1 Başlık"/>
          <p:cNvSpPr>
            <a:spLocks noGrp="1"/>
          </p:cNvSpPr>
          <p:nvPr>
            <p:ph type="title"/>
          </p:nvPr>
        </p:nvSpPr>
        <p:spPr>
          <a:xfrm>
            <a:off x="457200" y="273050"/>
            <a:ext cx="3008313" cy="1162050"/>
          </a:xfrm>
        </p:spPr>
        <p:txBody>
          <a:bodyPr anchor="b"/>
          <a:lstStyle>
            <a:lvl1pPr algn="l">
              <a:defRPr sz="2000" b="1"/>
            </a:lvl1pPr>
          </a:lstStyle>
          <a:p>
            <a:r>
              <a:rPr lang="tr-TR" smtClean="0"/>
              <a:t>Asıl başlık stili için tıklatın</a:t>
            </a:r>
            <a:endParaRPr lang="tr-TR"/>
          </a:p>
        </p:txBody>
      </p:sp>
      <p:sp>
        <p:nvSpPr>
          <p:cNvPr id="3" name="2 İçerik Yer Tutucusu"/>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Metin Yer Tutucusu"/>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4 Veri Yer Tutucusu"/>
          <p:cNvSpPr>
            <a:spLocks noGrp="1"/>
          </p:cNvSpPr>
          <p:nvPr>
            <p:ph type="dt" sz="half" idx="10"/>
          </p:nvPr>
        </p:nvSpPr>
        <p:spPr/>
        <p:txBody>
          <a:bodyPr/>
          <a:lstStyle/>
          <a:p>
            <a:fld id="{A23720DD-5B6D-40BF-8493-A6B52D484E6B}" type="datetimeFigureOut">
              <a:rPr lang="tr-TR" smtClean="0"/>
              <a:t>09.09.2021</a:t>
            </a:fld>
            <a:endParaRPr lang="tr-TR"/>
          </a:p>
        </p:txBody>
      </p:sp>
      <p:sp>
        <p:nvSpPr>
          <p:cNvPr id="6" name="5 Altbilgi Yer Tutucusu"/>
          <p:cNvSpPr>
            <a:spLocks noGrp="1"/>
          </p:cNvSpPr>
          <p:nvPr>
            <p:ph type="ftr" sz="quarter" idx="11"/>
          </p:nvPr>
        </p:nvSpPr>
        <p:spPr/>
        <p:txBody>
          <a:bodyPr/>
          <a:lstStyle/>
          <a:p>
            <a:endParaRPr lang="tr-TR"/>
          </a:p>
        </p:txBody>
      </p:sp>
      <p:sp>
        <p:nvSpPr>
          <p:cNvPr id="7" name="6 Slayt Numarası Yer Tutucusu"/>
          <p:cNvSpPr>
            <a:spLocks noGrp="1"/>
          </p:cNvSpPr>
          <p:nvPr>
            <p:ph type="sldNum" sz="quarter" idx="12"/>
          </p:nvPr>
        </p:nvSpPr>
        <p:spPr/>
        <p:txBody>
          <a:bodyPr/>
          <a:lstStyle/>
          <a:p>
            <a:fld id="{F302176B-0E47-46AC-8F43-DAB4B8A37D06}" type="slidenum">
              <a:rPr lang="tr-TR" smtClean="0"/>
              <a:t>‹#›</a:t>
            </a:fld>
            <a:endParaRPr lang="tr-T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1 Başlık"/>
          <p:cNvSpPr>
            <a:spLocks noGrp="1"/>
          </p:cNvSpPr>
          <p:nvPr>
            <p:ph type="title"/>
          </p:nvPr>
        </p:nvSpPr>
        <p:spPr>
          <a:xfrm>
            <a:off x="1792288" y="4800600"/>
            <a:ext cx="5486400" cy="566738"/>
          </a:xfrm>
        </p:spPr>
        <p:txBody>
          <a:bodyPr anchor="b"/>
          <a:lstStyle>
            <a:lvl1pPr algn="l">
              <a:defRPr sz="2000" b="1"/>
            </a:lvl1pPr>
          </a:lstStyle>
          <a:p>
            <a:r>
              <a:rPr lang="tr-TR" smtClean="0"/>
              <a:t>Asıl başlık stili için tıklatın</a:t>
            </a:r>
            <a:endParaRPr lang="tr-TR"/>
          </a:p>
        </p:txBody>
      </p:sp>
      <p:sp>
        <p:nvSpPr>
          <p:cNvPr id="3" name="2 Resim Yer Tutucusu"/>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3 Metin Yer Tutucusu"/>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4 Veri Yer Tutucusu"/>
          <p:cNvSpPr>
            <a:spLocks noGrp="1"/>
          </p:cNvSpPr>
          <p:nvPr>
            <p:ph type="dt" sz="half" idx="10"/>
          </p:nvPr>
        </p:nvSpPr>
        <p:spPr/>
        <p:txBody>
          <a:bodyPr/>
          <a:lstStyle/>
          <a:p>
            <a:fld id="{A23720DD-5B6D-40BF-8493-A6B52D484E6B}" type="datetimeFigureOut">
              <a:rPr lang="tr-TR" smtClean="0"/>
              <a:t>09.09.2021</a:t>
            </a:fld>
            <a:endParaRPr lang="tr-TR"/>
          </a:p>
        </p:txBody>
      </p:sp>
      <p:sp>
        <p:nvSpPr>
          <p:cNvPr id="6" name="5 Altbilgi Yer Tutucusu"/>
          <p:cNvSpPr>
            <a:spLocks noGrp="1"/>
          </p:cNvSpPr>
          <p:nvPr>
            <p:ph type="ftr" sz="quarter" idx="11"/>
          </p:nvPr>
        </p:nvSpPr>
        <p:spPr/>
        <p:txBody>
          <a:bodyPr/>
          <a:lstStyle/>
          <a:p>
            <a:endParaRPr lang="tr-TR"/>
          </a:p>
        </p:txBody>
      </p:sp>
      <p:sp>
        <p:nvSpPr>
          <p:cNvPr id="7" name="6 Slayt Numarası Yer Tutucusu"/>
          <p:cNvSpPr>
            <a:spLocks noGrp="1"/>
          </p:cNvSpPr>
          <p:nvPr>
            <p:ph type="sldNum" sz="quarter" idx="12"/>
          </p:nvPr>
        </p:nvSpPr>
        <p:spPr/>
        <p:txBody>
          <a:bodyPr/>
          <a:lstStyle/>
          <a:p>
            <a:fld id="{F302176B-0E47-46AC-8F43-DAB4B8A37D06}" type="slidenum">
              <a:rPr lang="tr-TR" smtClean="0"/>
              <a:t>‹#›</a:t>
            </a:fld>
            <a:endParaRPr lang="tr-T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Başlık Yer Tutucusu"/>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tr-TR" smtClean="0"/>
              <a:t>Asıl başlık stili için tıklatın</a:t>
            </a:r>
            <a:endParaRPr lang="tr-TR"/>
          </a:p>
        </p:txBody>
      </p:sp>
      <p:sp>
        <p:nvSpPr>
          <p:cNvPr id="3" name="2 Metin Yer Tutucusu"/>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Veri Yer Tutucusu"/>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23720DD-5B6D-40BF-8493-A6B52D484E6B}" type="datetimeFigureOut">
              <a:rPr lang="tr-TR" smtClean="0"/>
              <a:t>09.09.2021</a:t>
            </a:fld>
            <a:endParaRPr lang="tr-TR"/>
          </a:p>
        </p:txBody>
      </p:sp>
      <p:sp>
        <p:nvSpPr>
          <p:cNvPr id="5" name="4 Altbilgi Yer Tutucusu"/>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5 Slayt Numarası Yer Tutucusu"/>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302176B-0E47-46AC-8F43-DAB4B8A37D06}" type="slidenum">
              <a:rPr lang="tr-TR" smtClean="0"/>
              <a:t>‹#›</a:t>
            </a:fld>
            <a:endParaRPr lang="tr-T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31.jpg"/><Relationship Id="rId1" Type="http://schemas.openxmlformats.org/officeDocument/2006/relationships/slideLayout" Target="../slideLayouts/slideLayout2.xml"/><Relationship Id="rId5" Type="http://schemas.openxmlformats.org/officeDocument/2006/relationships/image" Target="../media/image34.jpg"/><Relationship Id="rId4" Type="http://schemas.openxmlformats.org/officeDocument/2006/relationships/image" Target="../media/image33.jpg"/></Relationships>
</file>

<file path=ppt/slides/_rels/slide28.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5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5" name="Dikdörtgen 4"/>
          <p:cNvSpPr/>
          <p:nvPr/>
        </p:nvSpPr>
        <p:spPr>
          <a:xfrm>
            <a:off x="395536" y="260648"/>
            <a:ext cx="8568952" cy="2062103"/>
          </a:xfrm>
          <a:prstGeom prst="rect">
            <a:avLst/>
          </a:prstGeom>
          <a:noFill/>
        </p:spPr>
        <p:txBody>
          <a:bodyPr wrap="square" lIns="91440" tIns="45720" rIns="91440" bIns="45720">
            <a:spAutoFit/>
          </a:bodyPr>
          <a:lstStyle/>
          <a:p>
            <a:pPr algn="ctr"/>
            <a:r>
              <a:rPr lang="tr-TR" sz="3200" b="1" cap="none" spc="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VAN/İPEKYOLU</a:t>
            </a:r>
          </a:p>
          <a:p>
            <a:pPr algn="ctr"/>
            <a:endParaRPr lang="tr-TR" sz="3200" b="1" cap="none" spc="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a:p>
            <a:pPr algn="ctr"/>
            <a:r>
              <a:rPr lang="tr-TR" sz="32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MEHMET ERDEMOĞLU MESLEKİ VE </a:t>
            </a:r>
          </a:p>
          <a:p>
            <a:pPr algn="ctr"/>
            <a:r>
              <a:rPr lang="tr-TR" sz="32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TEKNİK ANADOLU LİSESİ</a:t>
            </a:r>
            <a:endParaRPr lang="tr-TR" sz="32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p:txBody>
      </p:sp>
      <p:pic>
        <p:nvPicPr>
          <p:cNvPr id="8" name="Resim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3568" y="2420888"/>
            <a:ext cx="7920880" cy="4248472"/>
          </a:xfrm>
          <a:prstGeom prst="rect">
            <a:avLst/>
          </a:prstGeom>
        </p:spPr>
      </p:pic>
    </p:spTree>
    <p:extLst>
      <p:ext uri="{BB962C8B-B14F-4D97-AF65-F5344CB8AC3E}">
        <p14:creationId xmlns:p14="http://schemas.microsoft.com/office/powerpoint/2010/main" val="199548219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a:p>
        </p:txBody>
      </p:sp>
      <p:pic>
        <p:nvPicPr>
          <p:cNvPr id="4" name="İçerik Yer Tutucusu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281" y="0"/>
            <a:ext cx="9127773" cy="6858000"/>
          </a:xfrm>
        </p:spPr>
      </p:pic>
    </p:spTree>
    <p:extLst>
      <p:ext uri="{BB962C8B-B14F-4D97-AF65-F5344CB8AC3E}">
        <p14:creationId xmlns:p14="http://schemas.microsoft.com/office/powerpoint/2010/main" val="15848131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çerik Yer Tutucusu 9"/>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6380"/>
            <a:ext cx="9144000" cy="6851620"/>
          </a:xfrm>
        </p:spPr>
      </p:pic>
    </p:spTree>
    <p:extLst>
      <p:ext uri="{BB962C8B-B14F-4D97-AF65-F5344CB8AC3E}">
        <p14:creationId xmlns:p14="http://schemas.microsoft.com/office/powerpoint/2010/main" val="859394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a:p>
        </p:txBody>
      </p:sp>
      <p:pic>
        <p:nvPicPr>
          <p:cNvPr id="4" name="İçerik Yer Tutucusu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8089" y="0"/>
            <a:ext cx="9137237" cy="6842176"/>
          </a:xfrm>
        </p:spPr>
      </p:pic>
    </p:spTree>
    <p:extLst>
      <p:ext uri="{BB962C8B-B14F-4D97-AF65-F5344CB8AC3E}">
        <p14:creationId xmlns:p14="http://schemas.microsoft.com/office/powerpoint/2010/main" val="11910914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sp>
        <p:nvSpPr>
          <p:cNvPr id="4" name="Dikdörtgen 3"/>
          <p:cNvSpPr/>
          <p:nvPr/>
        </p:nvSpPr>
        <p:spPr>
          <a:xfrm>
            <a:off x="1560416" y="476672"/>
            <a:ext cx="6023187" cy="2308324"/>
          </a:xfrm>
          <a:prstGeom prst="rect">
            <a:avLst/>
          </a:prstGeom>
          <a:noFill/>
        </p:spPr>
        <p:txBody>
          <a:bodyPr wrap="none" lIns="91440" tIns="45720" rIns="91440" bIns="45720">
            <a:spAutoFit/>
          </a:bodyPr>
          <a:lstStyle/>
          <a:p>
            <a:pPr algn="ctr"/>
            <a:r>
              <a:rPr lang="tr-TR" sz="4800" b="1" cap="none" spc="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ELEKTRİK-ELEKTRONİK </a:t>
            </a:r>
          </a:p>
          <a:p>
            <a:pPr algn="ctr"/>
            <a:r>
              <a:rPr lang="tr-TR" sz="4800" b="1" cap="none" spc="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TEKNOLOJİLERİ </a:t>
            </a:r>
          </a:p>
          <a:p>
            <a:pPr algn="ctr"/>
            <a:r>
              <a:rPr lang="tr-TR" sz="4800" b="1" cap="none" spc="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ALANI </a:t>
            </a:r>
            <a:endParaRPr lang="tr-TR" sz="48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p:txBody>
      </p:sp>
      <p:pic>
        <p:nvPicPr>
          <p:cNvPr id="5122" name="Picture 2" descr="ELEKTRÄ°K ELEKTRONÄ°K ile ilgili gÃ¶rsel sonucu"/>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2924944"/>
            <a:ext cx="3456384" cy="352425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2" name="Metin kutusu 1"/>
          <p:cNvSpPr txBox="1"/>
          <p:nvPr/>
        </p:nvSpPr>
        <p:spPr>
          <a:xfrm>
            <a:off x="3995936" y="2924944"/>
            <a:ext cx="4320480" cy="3785652"/>
          </a:xfrm>
          <a:prstGeom prst="rect">
            <a:avLst/>
          </a:prstGeom>
          <a:noFill/>
        </p:spPr>
        <p:txBody>
          <a:bodyPr wrap="square" rtlCol="0">
            <a:spAutoFit/>
          </a:bodyPr>
          <a:lstStyle/>
          <a:p>
            <a:r>
              <a:rPr lang="tr-TR" sz="2000" dirty="0">
                <a:latin typeface="Century Gothic" panose="020B0502020202020204" pitchFamily="34" charset="0"/>
              </a:rPr>
              <a:t>Elektrik-Elektronik Teknolojisi Alanında, endüstride bir elektrikli sistemlerin sağlıklı yürümesi için gerekli olan </a:t>
            </a:r>
            <a:r>
              <a:rPr lang="tr-TR" sz="2000" dirty="0" smtClean="0">
                <a:latin typeface="Century Gothic" panose="020B0502020202020204" pitchFamily="34" charset="0"/>
              </a:rPr>
              <a:t>donanımın tasarlanması</a:t>
            </a:r>
            <a:r>
              <a:rPr lang="tr-TR" sz="2000" dirty="0">
                <a:latin typeface="Century Gothic" panose="020B0502020202020204" pitchFamily="34" charset="0"/>
              </a:rPr>
              <a:t>, programlanması, montajının yapılması gibi uygulama ve teorik esaslı temel mesleki eğitim verilmektedir. </a:t>
            </a:r>
            <a:endParaRPr lang="tr-TR" sz="2000" dirty="0" smtClean="0">
              <a:latin typeface="Century Gothic" panose="020B0502020202020204" pitchFamily="34" charset="0"/>
            </a:endParaRPr>
          </a:p>
          <a:p>
            <a:r>
              <a:rPr lang="tr-TR" sz="2000" dirty="0" smtClean="0">
                <a:latin typeface="Century Gothic" panose="020B0502020202020204" pitchFamily="34" charset="0"/>
              </a:rPr>
              <a:t>Elektrik-Elektronik </a:t>
            </a:r>
            <a:r>
              <a:rPr lang="tr-TR" sz="2000" dirty="0">
                <a:latin typeface="Century Gothic" panose="020B0502020202020204" pitchFamily="34" charset="0"/>
              </a:rPr>
              <a:t>Teknolojisi Alanı okulumuzda, Pano Tasarım ve Montajı ve Haberleşme Dalı ile faaliyet göstermektedir.</a:t>
            </a:r>
          </a:p>
        </p:txBody>
      </p:sp>
    </p:spTree>
    <p:extLst>
      <p:ext uri="{BB962C8B-B14F-4D97-AF65-F5344CB8AC3E}">
        <p14:creationId xmlns:p14="http://schemas.microsoft.com/office/powerpoint/2010/main" val="205775079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Resim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2879304" cy="6858000"/>
          </a:xfrm>
          <a:prstGeom prst="rect">
            <a:avLst/>
          </a:prstGeom>
        </p:spPr>
      </p:pic>
      <p:sp>
        <p:nvSpPr>
          <p:cNvPr id="7" name="Dikdörtgen 6"/>
          <p:cNvSpPr/>
          <p:nvPr/>
        </p:nvSpPr>
        <p:spPr>
          <a:xfrm>
            <a:off x="2852122" y="6829"/>
            <a:ext cx="222476" cy="6858001"/>
          </a:xfrm>
          <a:prstGeom prst="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 name="Metin kutusu 1"/>
          <p:cNvSpPr txBox="1"/>
          <p:nvPr/>
        </p:nvSpPr>
        <p:spPr>
          <a:xfrm>
            <a:off x="3635896" y="1484784"/>
            <a:ext cx="4824536" cy="4247317"/>
          </a:xfrm>
          <a:prstGeom prst="rect">
            <a:avLst/>
          </a:prstGeom>
          <a:noFill/>
        </p:spPr>
        <p:txBody>
          <a:bodyPr wrap="square" rtlCol="0">
            <a:spAutoFit/>
          </a:bodyPr>
          <a:lstStyle/>
          <a:p>
            <a:pPr algn="ctr">
              <a:lnSpc>
                <a:spcPct val="150000"/>
              </a:lnSpc>
              <a:defRPr/>
            </a:pPr>
            <a:r>
              <a:rPr lang="tr-TR" sz="2000" dirty="0" smtClean="0">
                <a:solidFill>
                  <a:srgbClr val="FF0000"/>
                </a:solidFill>
                <a:latin typeface="Comic Sans MS" panose="030F0702030302020204" pitchFamily="66" charset="0"/>
              </a:rPr>
              <a:t>Çalışma Alanları</a:t>
            </a:r>
          </a:p>
          <a:p>
            <a:pPr>
              <a:lnSpc>
                <a:spcPct val="150000"/>
              </a:lnSpc>
              <a:defRPr/>
            </a:pPr>
            <a:r>
              <a:rPr lang="tr-TR" sz="2000" dirty="0" smtClean="0">
                <a:latin typeface="Comic Sans MS" panose="030F0702030302020204" pitchFamily="66" charset="0"/>
              </a:rPr>
              <a:t>Alanımızdan </a:t>
            </a:r>
            <a:r>
              <a:rPr lang="tr-TR" sz="2000" dirty="0">
                <a:latin typeface="Comic Sans MS" panose="030F0702030302020204" pitchFamily="66" charset="0"/>
              </a:rPr>
              <a:t>mezun olan öğrenciler, kamu ve özel sektör kuruluşlarının elektrikle ilgili kısımlarında çalışabilirler. İsterlerse kendilerine ait işyeri açabilirler. Sanayi kuruluşlarının hepsinde elektrikli makineleri için elektrik elektronik teknisyenine ihtiyaç duyulmaktadır.</a:t>
            </a:r>
          </a:p>
        </p:txBody>
      </p:sp>
    </p:spTree>
    <p:extLst>
      <p:ext uri="{BB962C8B-B14F-4D97-AF65-F5344CB8AC3E}">
        <p14:creationId xmlns:p14="http://schemas.microsoft.com/office/powerpoint/2010/main" val="411176958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a:p>
        </p:txBody>
      </p:sp>
      <p:pic>
        <p:nvPicPr>
          <p:cNvPr id="4" name="İçerik Yer Tutucusu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p:spPr>
      </p:pic>
    </p:spTree>
    <p:extLst>
      <p:ext uri="{BB962C8B-B14F-4D97-AF65-F5344CB8AC3E}">
        <p14:creationId xmlns:p14="http://schemas.microsoft.com/office/powerpoint/2010/main" val="22492594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a:p>
        </p:txBody>
      </p:sp>
      <p:pic>
        <p:nvPicPr>
          <p:cNvPr id="4" name="İçerik Yer Tutucusu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3066"/>
            <a:ext cx="9144000" cy="6861065"/>
          </a:xfrm>
        </p:spPr>
      </p:pic>
    </p:spTree>
    <p:extLst>
      <p:ext uri="{BB962C8B-B14F-4D97-AF65-F5344CB8AC3E}">
        <p14:creationId xmlns:p14="http://schemas.microsoft.com/office/powerpoint/2010/main" val="292570740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a:p>
        </p:txBody>
      </p:sp>
      <p:pic>
        <p:nvPicPr>
          <p:cNvPr id="4" name="İçerik Yer Tutucusu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096" y="16"/>
            <a:ext cx="9150096" cy="6857983"/>
          </a:xfrm>
        </p:spPr>
      </p:pic>
    </p:spTree>
    <p:extLst>
      <p:ext uri="{BB962C8B-B14F-4D97-AF65-F5344CB8AC3E}">
        <p14:creationId xmlns:p14="http://schemas.microsoft.com/office/powerpoint/2010/main" val="140067038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sp>
        <p:nvSpPr>
          <p:cNvPr id="4" name="Dikdörtgen 3"/>
          <p:cNvSpPr/>
          <p:nvPr/>
        </p:nvSpPr>
        <p:spPr>
          <a:xfrm>
            <a:off x="1259632" y="260648"/>
            <a:ext cx="6336704" cy="2308324"/>
          </a:xfrm>
          <a:prstGeom prst="rect">
            <a:avLst/>
          </a:prstGeom>
          <a:noFill/>
        </p:spPr>
        <p:txBody>
          <a:bodyPr wrap="square" lIns="91440" tIns="45720" rIns="91440" bIns="45720">
            <a:spAutoFit/>
          </a:bodyPr>
          <a:lstStyle/>
          <a:p>
            <a:pPr algn="ctr"/>
            <a:r>
              <a:rPr lang="tr-TR" sz="4800" b="1" cap="none" spc="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ENDÜSTRİYEL </a:t>
            </a:r>
          </a:p>
          <a:p>
            <a:pPr algn="ctr"/>
            <a:r>
              <a:rPr lang="tr-TR" sz="4800" b="1" cap="none" spc="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OTOMASYON </a:t>
            </a:r>
          </a:p>
          <a:p>
            <a:pPr algn="ctr"/>
            <a:r>
              <a:rPr lang="tr-TR" sz="4800" b="1" cap="none" spc="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TEKNOLOJİLERİ </a:t>
            </a:r>
            <a:endParaRPr lang="tr-TR" sz="48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p:txBody>
      </p:sp>
      <p:pic>
        <p:nvPicPr>
          <p:cNvPr id="6146" name="Picture 2" descr="ENDÃSTRÄ°YEL OTOMASYON ile ilgili gÃ¶rsel sonucu"/>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134" y="2845971"/>
            <a:ext cx="3853802" cy="352425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2" name="Metin kutusu 1"/>
          <p:cNvSpPr txBox="1"/>
          <p:nvPr/>
        </p:nvSpPr>
        <p:spPr>
          <a:xfrm>
            <a:off x="4301991" y="2764572"/>
            <a:ext cx="4392488" cy="4093428"/>
          </a:xfrm>
          <a:prstGeom prst="rect">
            <a:avLst/>
          </a:prstGeom>
          <a:noFill/>
        </p:spPr>
        <p:txBody>
          <a:bodyPr wrap="square" rtlCol="0">
            <a:spAutoFit/>
          </a:bodyPr>
          <a:lstStyle/>
          <a:p>
            <a:pPr lvl="0" eaLnBrk="0" fontAlgn="base" hangingPunct="0">
              <a:spcBef>
                <a:spcPct val="0"/>
              </a:spcBef>
              <a:spcAft>
                <a:spcPct val="0"/>
              </a:spcAft>
              <a:defRPr/>
            </a:pPr>
            <a:r>
              <a:rPr lang="tr-TR" sz="2000" dirty="0">
                <a:latin typeface="Century Gothic" panose="020B0502020202020204" pitchFamily="34" charset="0"/>
              </a:rPr>
              <a:t>Endüstriyel Otomasyon Teknolojileri Alanı ELEKTRİK-ELEKTRONİK, MEKANİK, BİLGİSAYAR ve MATEMATİK bilimlerinin entegre edilmiş halidir. 	Otomasyon; endüstride, yönetimde ve bilişim alanında yapılan işlemlerde insan vasıtasıyla gerçekleştirilen işlerin otomatik olarak yapılmasını kapsamaktadır. Bir diğer ifadeyle </a:t>
            </a:r>
            <a:r>
              <a:rPr lang="tr-TR" sz="2000" b="1" dirty="0">
                <a:latin typeface="Century Gothic" panose="020B0502020202020204" pitchFamily="34" charset="0"/>
              </a:rPr>
              <a:t>otomasyon, </a:t>
            </a:r>
            <a:r>
              <a:rPr lang="tr-TR" sz="2000" dirty="0">
                <a:latin typeface="Century Gothic" panose="020B0502020202020204" pitchFamily="34" charset="0"/>
              </a:rPr>
              <a:t>yapılması gereken bir işte insan ve makinenin görev paylaşımıdır.  </a:t>
            </a:r>
          </a:p>
        </p:txBody>
      </p:sp>
    </p:spTree>
    <p:extLst>
      <p:ext uri="{BB962C8B-B14F-4D97-AF65-F5344CB8AC3E}">
        <p14:creationId xmlns:p14="http://schemas.microsoft.com/office/powerpoint/2010/main" val="294159869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p:cNvPicPr>
            <a:picLocks noChangeAspect="1"/>
          </p:cNvPicPr>
          <p:nvPr/>
        </p:nvPicPr>
        <p:blipFill rotWithShape="1">
          <a:blip r:embed="rId2" cstate="print">
            <a:extLst>
              <a:ext uri="{28A0092B-C50C-407E-A947-70E740481C1C}">
                <a14:useLocalDpi xmlns:a14="http://schemas.microsoft.com/office/drawing/2010/main" val="0"/>
              </a:ext>
            </a:extLst>
          </a:blip>
          <a:srcRect l="9384" t="1439" r="50000"/>
          <a:stretch/>
        </p:blipFill>
        <p:spPr>
          <a:xfrm flipH="1">
            <a:off x="-3" y="0"/>
            <a:ext cx="2843810" cy="6857999"/>
          </a:xfrm>
          <a:prstGeom prst="rect">
            <a:avLst/>
          </a:prstGeom>
        </p:spPr>
      </p:pic>
      <p:sp>
        <p:nvSpPr>
          <p:cNvPr id="6" name="Dikdörtgen 5"/>
          <p:cNvSpPr/>
          <p:nvPr/>
        </p:nvSpPr>
        <p:spPr>
          <a:xfrm>
            <a:off x="2852122" y="6829"/>
            <a:ext cx="222476" cy="6858001"/>
          </a:xfrm>
          <a:prstGeom prst="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 name="Metin kutusu 1"/>
          <p:cNvSpPr txBox="1"/>
          <p:nvPr/>
        </p:nvSpPr>
        <p:spPr>
          <a:xfrm>
            <a:off x="3563888" y="764704"/>
            <a:ext cx="4968552" cy="5447645"/>
          </a:xfrm>
          <a:prstGeom prst="rect">
            <a:avLst/>
          </a:prstGeom>
          <a:noFill/>
        </p:spPr>
        <p:txBody>
          <a:bodyPr wrap="square" rtlCol="0">
            <a:spAutoFit/>
          </a:bodyPr>
          <a:lstStyle/>
          <a:p>
            <a:pPr algn="ctr">
              <a:lnSpc>
                <a:spcPct val="150000"/>
              </a:lnSpc>
            </a:pPr>
            <a:r>
              <a:rPr lang="tr-TR" sz="2000" dirty="0" smtClean="0">
                <a:solidFill>
                  <a:srgbClr val="FF0000"/>
                </a:solidFill>
                <a:latin typeface="Comic Sans MS" panose="030F0702030302020204" pitchFamily="66" charset="0"/>
              </a:rPr>
              <a:t>Eğitim ve Kariyer Olanakları</a:t>
            </a:r>
          </a:p>
          <a:p>
            <a:pPr>
              <a:lnSpc>
                <a:spcPct val="150000"/>
              </a:lnSpc>
            </a:pPr>
            <a:r>
              <a:rPr lang="tr-TR" sz="2000" dirty="0" smtClean="0">
                <a:latin typeface="Comic Sans MS" panose="030F0702030302020204" pitchFamily="66" charset="0"/>
              </a:rPr>
              <a:t>Liseden </a:t>
            </a:r>
            <a:r>
              <a:rPr lang="tr-TR" sz="2000" dirty="0">
                <a:latin typeface="Comic Sans MS" panose="030F0702030302020204" pitchFamily="66" charset="0"/>
              </a:rPr>
              <a:t>sonra, yüksek öğrenime geçiş sınavını başaranlar lisans programlarına devam edebilirler. Lisans programlarına yerleştirilirken MTOK kontenjanıyla diğer Anadolu liselerine göre 40 ile 60  ek puan alarak avantajlı şekilde yerleşmektedirler. Meslek yüksek okulunu bitirenler, dikey geçiş sınavı ile lisans programlarına daha kolay geçebilirler.</a:t>
            </a:r>
          </a:p>
          <a:p>
            <a:endParaRPr lang="tr-TR" dirty="0"/>
          </a:p>
        </p:txBody>
      </p:sp>
    </p:spTree>
    <p:extLst>
      <p:ext uri="{BB962C8B-B14F-4D97-AF65-F5344CB8AC3E}">
        <p14:creationId xmlns:p14="http://schemas.microsoft.com/office/powerpoint/2010/main" val="272622771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Unvan 1"/>
          <p:cNvSpPr>
            <a:spLocks noGrp="1"/>
          </p:cNvSpPr>
          <p:nvPr>
            <p:ph type="title"/>
          </p:nvPr>
        </p:nvSpPr>
        <p:spPr>
          <a:xfrm>
            <a:off x="457200" y="274638"/>
            <a:ext cx="8229600" cy="706090"/>
          </a:xfrm>
        </p:spPr>
        <p:txBody>
          <a:bodyPr>
            <a:normAutofit fontScale="90000"/>
          </a:bodyPr>
          <a:lstStyle/>
          <a:p>
            <a:r>
              <a:rPr lang="tr-TR" dirty="0" smtClean="0">
                <a:solidFill>
                  <a:srgbClr val="FF0000"/>
                </a:solidFill>
                <a:latin typeface="+mn-lt"/>
              </a:rPr>
              <a:t>Okulumuz Binaları</a:t>
            </a:r>
            <a:endParaRPr lang="tr-TR" dirty="0">
              <a:solidFill>
                <a:srgbClr val="FF0000"/>
              </a:solidFill>
              <a:latin typeface="+mn-lt"/>
            </a:endParaRPr>
          </a:p>
        </p:txBody>
      </p:sp>
      <p:pic>
        <p:nvPicPr>
          <p:cNvPr id="6" name="Resim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141" y="1772817"/>
            <a:ext cx="2905675" cy="5085184"/>
          </a:xfrm>
          <a:prstGeom prst="rect">
            <a:avLst/>
          </a:prstGeom>
        </p:spPr>
      </p:pic>
      <p:pic>
        <p:nvPicPr>
          <p:cNvPr id="7" name="Resim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51820" y="1772817"/>
            <a:ext cx="2880320" cy="5100776"/>
          </a:xfrm>
          <a:prstGeom prst="rect">
            <a:avLst/>
          </a:prstGeom>
        </p:spPr>
      </p:pic>
      <p:sp>
        <p:nvSpPr>
          <p:cNvPr id="9" name="Metin kutusu 8"/>
          <p:cNvSpPr txBox="1"/>
          <p:nvPr/>
        </p:nvSpPr>
        <p:spPr>
          <a:xfrm>
            <a:off x="2699792" y="1007440"/>
            <a:ext cx="3384376" cy="369332"/>
          </a:xfrm>
          <a:prstGeom prst="rect">
            <a:avLst/>
          </a:prstGeom>
          <a:noFill/>
        </p:spPr>
        <p:txBody>
          <a:bodyPr wrap="square" rtlCol="0">
            <a:spAutoFit/>
          </a:bodyPr>
          <a:lstStyle/>
          <a:p>
            <a:pPr algn="ctr"/>
            <a:r>
              <a:rPr lang="tr-TR" dirty="0" smtClean="0">
                <a:solidFill>
                  <a:srgbClr val="FF0000"/>
                </a:solidFill>
              </a:rPr>
              <a:t>ATÖLYELERİMİZ</a:t>
            </a:r>
            <a:endParaRPr lang="tr-TR" dirty="0">
              <a:solidFill>
                <a:srgbClr val="FF0000"/>
              </a:solidFill>
            </a:endParaRPr>
          </a:p>
        </p:txBody>
      </p:sp>
      <p:pic>
        <p:nvPicPr>
          <p:cNvPr id="10" name="Resim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68145" y="1772817"/>
            <a:ext cx="3275856" cy="5085183"/>
          </a:xfrm>
          <a:prstGeom prst="rect">
            <a:avLst/>
          </a:prstGeom>
        </p:spPr>
      </p:pic>
    </p:spTree>
    <p:extLst>
      <p:ext uri="{BB962C8B-B14F-4D97-AF65-F5344CB8AC3E}">
        <p14:creationId xmlns:p14="http://schemas.microsoft.com/office/powerpoint/2010/main" val="338824885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a:p>
        </p:txBody>
      </p:sp>
      <p:sp>
        <p:nvSpPr>
          <p:cNvPr id="3" name="İçerik Yer Tutucusu 2"/>
          <p:cNvSpPr>
            <a:spLocks noGrp="1"/>
          </p:cNvSpPr>
          <p:nvPr>
            <p:ph idx="1"/>
          </p:nvPr>
        </p:nvSpPr>
        <p:spPr/>
        <p:txBody>
          <a:bodyPr/>
          <a:lstStyle/>
          <a:p>
            <a:endParaRPr lang="tr-TR" dirty="0"/>
          </a:p>
        </p:txBody>
      </p:sp>
      <p:pic>
        <p:nvPicPr>
          <p:cNvPr id="12" name="Resim 17" descr="endüstriyel otomasyon teknolojileri alani ile ilgili görsel sonucu"/>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15" y="-1"/>
            <a:ext cx="9148267" cy="685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8233502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a:p>
        </p:txBody>
      </p:sp>
      <p:sp>
        <p:nvSpPr>
          <p:cNvPr id="3" name="İçerik Yer Tutucusu 2"/>
          <p:cNvSpPr>
            <a:spLocks noGrp="1"/>
          </p:cNvSpPr>
          <p:nvPr>
            <p:ph idx="1"/>
          </p:nvPr>
        </p:nvSpPr>
        <p:spPr/>
        <p:txBody>
          <a:bodyPr/>
          <a:lstStyle/>
          <a:p>
            <a:endParaRPr lang="tr-TR"/>
          </a:p>
        </p:txBody>
      </p:sp>
      <p:pic>
        <p:nvPicPr>
          <p:cNvPr id="4" name="Resim 18" descr="mekanik atölye ile ilgili görsel sonucu"/>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4427064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a:p>
        </p:txBody>
      </p:sp>
      <p:sp>
        <p:nvSpPr>
          <p:cNvPr id="3" name="İçerik Yer Tutucusu 2"/>
          <p:cNvSpPr>
            <a:spLocks noGrp="1"/>
          </p:cNvSpPr>
          <p:nvPr>
            <p:ph idx="1"/>
          </p:nvPr>
        </p:nvSpPr>
        <p:spPr/>
        <p:txBody>
          <a:bodyPr/>
          <a:lstStyle/>
          <a:p>
            <a:endParaRPr lang="tr-TR"/>
          </a:p>
        </p:txBody>
      </p:sp>
      <p:pic>
        <p:nvPicPr>
          <p:cNvPr id="4" name="Resim 24" descr="elektrik elektronik laboratuvarı ile ilgili görsel sonucu"/>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8762866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sp>
        <p:nvSpPr>
          <p:cNvPr id="4" name="Dikdörtgen 3"/>
          <p:cNvSpPr/>
          <p:nvPr/>
        </p:nvSpPr>
        <p:spPr>
          <a:xfrm>
            <a:off x="2051720" y="476672"/>
            <a:ext cx="4687822" cy="1754326"/>
          </a:xfrm>
          <a:prstGeom prst="rect">
            <a:avLst/>
          </a:prstGeom>
          <a:noFill/>
        </p:spPr>
        <p:txBody>
          <a:bodyPr wrap="none" lIns="91440" tIns="45720" rIns="91440" bIns="45720">
            <a:spAutoFit/>
          </a:bodyPr>
          <a:lstStyle/>
          <a:p>
            <a:pPr algn="ctr"/>
            <a:r>
              <a:rPr lang="tr-TR" sz="5400" b="1" cap="none" spc="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MAKİNE </a:t>
            </a:r>
          </a:p>
          <a:p>
            <a:pPr algn="ctr"/>
            <a:r>
              <a:rPr lang="tr-TR" sz="5400" b="1" cap="none" spc="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TEKNOLOJİLERİ </a:t>
            </a:r>
            <a:endParaRPr lang="tr-TR" sz="54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p:txBody>
      </p:sp>
      <p:pic>
        <p:nvPicPr>
          <p:cNvPr id="7170" name="Picture 2" descr="MAKÄ°NE TEKNOLOJÄ°LERÄ° ile ilgili gÃ¶rsel sonucu"/>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2492896"/>
            <a:ext cx="4104456" cy="357409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2" name="Metin kutusu 1"/>
          <p:cNvSpPr txBox="1"/>
          <p:nvPr/>
        </p:nvSpPr>
        <p:spPr>
          <a:xfrm>
            <a:off x="4644008" y="2492896"/>
            <a:ext cx="4248472" cy="3785652"/>
          </a:xfrm>
          <a:prstGeom prst="rect">
            <a:avLst/>
          </a:prstGeom>
          <a:noFill/>
        </p:spPr>
        <p:txBody>
          <a:bodyPr wrap="square" rtlCol="0">
            <a:spAutoFit/>
          </a:bodyPr>
          <a:lstStyle/>
          <a:p>
            <a:pPr>
              <a:defRPr/>
            </a:pPr>
            <a:r>
              <a:rPr lang="tr-TR" sz="2000" b="1" dirty="0" smtClean="0">
                <a:latin typeface="Arial" panose="020B0604020202020204" pitchFamily="34" charset="0"/>
                <a:cs typeface="Arial" panose="020B0604020202020204" pitchFamily="34" charset="0"/>
              </a:rPr>
              <a:t>   </a:t>
            </a:r>
            <a:r>
              <a:rPr lang="tr-TR" sz="2000" dirty="0" smtClean="0">
                <a:latin typeface="Century Gothic" panose="020B0502020202020204" pitchFamily="34" charset="0"/>
                <a:cs typeface="Arial" panose="020B0604020202020204" pitchFamily="34" charset="0"/>
              </a:rPr>
              <a:t>Alan</a:t>
            </a:r>
            <a:r>
              <a:rPr lang="tr-TR" sz="2000" dirty="0">
                <a:latin typeface="Century Gothic" panose="020B0502020202020204" pitchFamily="34" charset="0"/>
                <a:cs typeface="Arial" panose="020B0604020202020204" pitchFamily="34" charset="0"/>
              </a:rPr>
              <a:t>, ülkemizde ve dünyada hızla ilerlemektedir, getirisi ve katma değeri de ekonominin lokomotifi durumundadır</a:t>
            </a:r>
          </a:p>
          <a:p>
            <a:pPr>
              <a:defRPr/>
            </a:pPr>
            <a:r>
              <a:rPr lang="tr-TR" sz="2000" dirty="0" smtClean="0">
                <a:latin typeface="Century Gothic" panose="020B0502020202020204" pitchFamily="34" charset="0"/>
                <a:cs typeface="Arial" panose="020B0604020202020204" pitchFamily="34" charset="0"/>
              </a:rPr>
              <a:t>   Alanda </a:t>
            </a:r>
            <a:r>
              <a:rPr lang="tr-TR" sz="2000" dirty="0">
                <a:latin typeface="Century Gothic" panose="020B0502020202020204" pitchFamily="34" charset="0"/>
                <a:cs typeface="Arial" panose="020B0604020202020204" pitchFamily="34" charset="0"/>
              </a:rPr>
              <a:t>istihdam imkânları oldukça çeşitlidir. Dünyada ve ülkemizde sektördeki kalifiye eleman sıkıntısı oldukça fazladır. Dolayısıyla iş bulma sıkıntısı yoktur. Alanda çalışanların gelir düzeyleri ülke standartlarının üzerindedir. </a:t>
            </a:r>
          </a:p>
        </p:txBody>
      </p:sp>
    </p:spTree>
    <p:extLst>
      <p:ext uri="{BB962C8B-B14F-4D97-AF65-F5344CB8AC3E}">
        <p14:creationId xmlns:p14="http://schemas.microsoft.com/office/powerpoint/2010/main" val="253028107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2040520" y="2045681"/>
            <a:ext cx="6858000" cy="2766638"/>
          </a:xfrm>
          <a:prstGeom prst="rect">
            <a:avLst/>
          </a:prstGeom>
        </p:spPr>
      </p:pic>
      <p:sp>
        <p:nvSpPr>
          <p:cNvPr id="5" name="Dikdörtgen 4"/>
          <p:cNvSpPr/>
          <p:nvPr/>
        </p:nvSpPr>
        <p:spPr>
          <a:xfrm>
            <a:off x="2771800" y="-2"/>
            <a:ext cx="222476" cy="6858001"/>
          </a:xfrm>
          <a:prstGeom prst="rect">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 name="Metin kutusu 1"/>
          <p:cNvSpPr txBox="1"/>
          <p:nvPr/>
        </p:nvSpPr>
        <p:spPr>
          <a:xfrm>
            <a:off x="3707904" y="1412776"/>
            <a:ext cx="4896544" cy="4958280"/>
          </a:xfrm>
          <a:prstGeom prst="rect">
            <a:avLst/>
          </a:prstGeom>
          <a:noFill/>
        </p:spPr>
        <p:txBody>
          <a:bodyPr wrap="square" rtlCol="0">
            <a:spAutoFit/>
          </a:bodyPr>
          <a:lstStyle/>
          <a:p>
            <a:pPr algn="ctr"/>
            <a:r>
              <a:rPr lang="tr-TR" sz="2000" dirty="0" smtClean="0">
                <a:solidFill>
                  <a:srgbClr val="FF0000"/>
                </a:solidFill>
                <a:latin typeface="Comic Sans MS" panose="030F0702030302020204" pitchFamily="66" charset="0"/>
              </a:rPr>
              <a:t>Çalışma Alanları</a:t>
            </a:r>
          </a:p>
          <a:p>
            <a:pPr>
              <a:spcBef>
                <a:spcPct val="20000"/>
              </a:spcBef>
              <a:spcAft>
                <a:spcPts val="600"/>
              </a:spcAft>
              <a:buClr>
                <a:schemeClr val="tx1"/>
              </a:buClr>
              <a:buSzPct val="80000"/>
              <a:defRPr/>
            </a:pPr>
            <a:r>
              <a:rPr lang="tr-TR" b="1" dirty="0" smtClean="0">
                <a:latin typeface="Comic Sans MS" panose="030F0702030302020204" pitchFamily="66" charset="0"/>
              </a:rPr>
              <a:t>     -Kamu </a:t>
            </a:r>
            <a:r>
              <a:rPr lang="tr-TR" b="1" dirty="0">
                <a:latin typeface="Comic Sans MS" panose="030F0702030302020204" pitchFamily="66" charset="0"/>
              </a:rPr>
              <a:t>veya özel sektöre ait işletmelerde (otomotiv, gemi, uçak, sanayi tesisleri)  </a:t>
            </a:r>
            <a:endParaRPr lang="tr-TR" b="1" dirty="0" smtClean="0">
              <a:latin typeface="Comic Sans MS" panose="030F0702030302020204" pitchFamily="66" charset="0"/>
            </a:endParaRPr>
          </a:p>
          <a:p>
            <a:pPr lvl="1">
              <a:spcBef>
                <a:spcPct val="20000"/>
              </a:spcBef>
              <a:spcAft>
                <a:spcPts val="600"/>
              </a:spcAft>
              <a:buClr>
                <a:schemeClr val="tx1"/>
              </a:buClr>
              <a:buSzPct val="80000"/>
              <a:defRPr/>
            </a:pPr>
            <a:r>
              <a:rPr lang="tr-TR" b="1" dirty="0" smtClean="0">
                <a:latin typeface="Comic Sans MS" panose="030F0702030302020204" pitchFamily="66" charset="0"/>
              </a:rPr>
              <a:t>-CNC </a:t>
            </a:r>
            <a:r>
              <a:rPr lang="tr-TR" b="1" dirty="0">
                <a:latin typeface="Comic Sans MS" panose="030F0702030302020204" pitchFamily="66" charset="0"/>
              </a:rPr>
              <a:t>mekanik imalat atölyelerinde</a:t>
            </a:r>
          </a:p>
          <a:p>
            <a:pPr lvl="1">
              <a:spcBef>
                <a:spcPct val="20000"/>
              </a:spcBef>
              <a:spcAft>
                <a:spcPts val="600"/>
              </a:spcAft>
              <a:buClr>
                <a:schemeClr val="tx1"/>
              </a:buClr>
              <a:buSzPct val="80000"/>
              <a:defRPr/>
            </a:pPr>
            <a:r>
              <a:rPr lang="tr-TR" b="1" dirty="0" smtClean="0">
                <a:latin typeface="Comic Sans MS" panose="030F0702030302020204" pitchFamily="66" charset="0"/>
              </a:rPr>
              <a:t>-Kalıp </a:t>
            </a:r>
            <a:r>
              <a:rPr lang="tr-TR" b="1" dirty="0">
                <a:latin typeface="Comic Sans MS" panose="030F0702030302020204" pitchFamily="66" charset="0"/>
              </a:rPr>
              <a:t>ve prototip yapan imalathanelerde, </a:t>
            </a:r>
          </a:p>
          <a:p>
            <a:pPr lvl="1">
              <a:spcBef>
                <a:spcPct val="20000"/>
              </a:spcBef>
              <a:spcAft>
                <a:spcPts val="600"/>
              </a:spcAft>
              <a:buClr>
                <a:schemeClr val="tx1"/>
              </a:buClr>
              <a:buSzPct val="80000"/>
              <a:defRPr/>
            </a:pPr>
            <a:r>
              <a:rPr lang="tr-TR" b="1" dirty="0" smtClean="0">
                <a:latin typeface="Comic Sans MS" panose="030F0702030302020204" pitchFamily="66" charset="0"/>
              </a:rPr>
              <a:t>-İmalat </a:t>
            </a:r>
            <a:r>
              <a:rPr lang="tr-TR" b="1" dirty="0">
                <a:latin typeface="Comic Sans MS" panose="030F0702030302020204" pitchFamily="66" charset="0"/>
              </a:rPr>
              <a:t>ve komple resimlerin tasarlanıp çizildiği bürolarda, </a:t>
            </a:r>
          </a:p>
          <a:p>
            <a:pPr lvl="1">
              <a:spcBef>
                <a:spcPct val="20000"/>
              </a:spcBef>
              <a:spcAft>
                <a:spcPts val="600"/>
              </a:spcAft>
              <a:buClr>
                <a:schemeClr val="tx1"/>
              </a:buClr>
              <a:buSzPct val="80000"/>
              <a:defRPr/>
            </a:pPr>
            <a:r>
              <a:rPr lang="tr-TR" b="1" dirty="0" smtClean="0">
                <a:latin typeface="Comic Sans MS" panose="030F0702030302020204" pitchFamily="66" charset="0"/>
              </a:rPr>
              <a:t>-Mekanik </a:t>
            </a:r>
            <a:r>
              <a:rPr lang="tr-TR" b="1" dirty="0">
                <a:latin typeface="Comic Sans MS" panose="030F0702030302020204" pitchFamily="66" charset="0"/>
              </a:rPr>
              <a:t>bakım atölyelerinde, </a:t>
            </a:r>
          </a:p>
          <a:p>
            <a:pPr lvl="1">
              <a:spcBef>
                <a:spcPct val="20000"/>
              </a:spcBef>
              <a:spcAft>
                <a:spcPts val="600"/>
              </a:spcAft>
              <a:buClr>
                <a:schemeClr val="tx1"/>
              </a:buClr>
              <a:buSzPct val="80000"/>
              <a:defRPr/>
            </a:pPr>
            <a:r>
              <a:rPr lang="tr-TR" b="1" dirty="0" smtClean="0">
                <a:latin typeface="Comic Sans MS" panose="030F0702030302020204" pitchFamily="66" charset="0"/>
              </a:rPr>
              <a:t>-Mermer </a:t>
            </a:r>
            <a:r>
              <a:rPr lang="tr-TR" b="1" dirty="0">
                <a:latin typeface="Comic Sans MS" panose="030F0702030302020204" pitchFamily="66" charset="0"/>
              </a:rPr>
              <a:t>ve model imalatı yapan işletmelerde iş </a:t>
            </a:r>
            <a:r>
              <a:rPr lang="tr-TR" b="1" dirty="0" smtClean="0">
                <a:latin typeface="Comic Sans MS" panose="030F0702030302020204" pitchFamily="66" charset="0"/>
              </a:rPr>
              <a:t>bulabilirler</a:t>
            </a:r>
            <a:endParaRPr lang="tr-TR" b="1" dirty="0">
              <a:latin typeface="Comic Sans MS" panose="030F0702030302020204" pitchFamily="66" charset="0"/>
            </a:endParaRPr>
          </a:p>
          <a:p>
            <a:pPr lvl="1">
              <a:spcBef>
                <a:spcPct val="20000"/>
              </a:spcBef>
              <a:spcAft>
                <a:spcPts val="600"/>
              </a:spcAft>
              <a:buClr>
                <a:schemeClr val="tx1"/>
              </a:buClr>
              <a:buSzPct val="80000"/>
              <a:defRPr/>
            </a:pPr>
            <a:r>
              <a:rPr lang="tr-TR" b="1" u="sng" dirty="0">
                <a:latin typeface="Comic Sans MS" panose="030F0702030302020204" pitchFamily="66" charset="0"/>
              </a:rPr>
              <a:t>Ayrıca kendi işyerlerini de açabilirler.</a:t>
            </a:r>
          </a:p>
          <a:p>
            <a:endParaRPr lang="tr-TR" sz="2000" dirty="0">
              <a:solidFill>
                <a:srgbClr val="FF0000"/>
              </a:solidFill>
              <a:latin typeface="Comic Sans MS" panose="030F0702030302020204" pitchFamily="66" charset="0"/>
            </a:endParaRPr>
          </a:p>
        </p:txBody>
      </p:sp>
    </p:spTree>
    <p:extLst>
      <p:ext uri="{BB962C8B-B14F-4D97-AF65-F5344CB8AC3E}">
        <p14:creationId xmlns:p14="http://schemas.microsoft.com/office/powerpoint/2010/main" val="358096662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a:p>
        </p:txBody>
      </p:sp>
      <p:pic>
        <p:nvPicPr>
          <p:cNvPr id="4" name="İçerik Yer Tutucusu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5874" y="0"/>
            <a:ext cx="9128126" cy="6858000"/>
          </a:xfrm>
        </p:spPr>
      </p:pic>
    </p:spTree>
    <p:extLst>
      <p:ext uri="{BB962C8B-B14F-4D97-AF65-F5344CB8AC3E}">
        <p14:creationId xmlns:p14="http://schemas.microsoft.com/office/powerpoint/2010/main" val="305328201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a:p>
        </p:txBody>
      </p:sp>
      <p:pic>
        <p:nvPicPr>
          <p:cNvPr id="4" name="İçerik Yer Tutucusu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p:spPr>
      </p:pic>
    </p:spTree>
    <p:extLst>
      <p:ext uri="{BB962C8B-B14F-4D97-AF65-F5344CB8AC3E}">
        <p14:creationId xmlns:p14="http://schemas.microsoft.com/office/powerpoint/2010/main" val="217685782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a:p>
        </p:txBody>
      </p:sp>
      <p:pic>
        <p:nvPicPr>
          <p:cNvPr id="4" name="İçerik Yer Tutucusu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1"/>
            <a:ext cx="4355976" cy="3140968"/>
          </a:xfrm>
        </p:spPr>
      </p:pic>
      <p:pic>
        <p:nvPicPr>
          <p:cNvPr id="5" name="Resim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55976" y="1"/>
            <a:ext cx="4788024" cy="3140968"/>
          </a:xfrm>
          <a:prstGeom prst="rect">
            <a:avLst/>
          </a:prstGeom>
        </p:spPr>
      </p:pic>
      <p:pic>
        <p:nvPicPr>
          <p:cNvPr id="6" name="Resim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128326"/>
            <a:ext cx="4355976" cy="3729674"/>
          </a:xfrm>
          <a:prstGeom prst="rect">
            <a:avLst/>
          </a:prstGeom>
        </p:spPr>
      </p:pic>
      <p:pic>
        <p:nvPicPr>
          <p:cNvPr id="7" name="Resim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55976" y="3140969"/>
            <a:ext cx="4788024" cy="3717031"/>
          </a:xfrm>
          <a:prstGeom prst="rect">
            <a:avLst/>
          </a:prstGeom>
        </p:spPr>
      </p:pic>
    </p:spTree>
    <p:extLst>
      <p:ext uri="{BB962C8B-B14F-4D97-AF65-F5344CB8AC3E}">
        <p14:creationId xmlns:p14="http://schemas.microsoft.com/office/powerpoint/2010/main" val="173342721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sp>
        <p:nvSpPr>
          <p:cNvPr id="4" name="Dikdörtgen 3"/>
          <p:cNvSpPr/>
          <p:nvPr/>
        </p:nvSpPr>
        <p:spPr>
          <a:xfrm>
            <a:off x="1979712" y="548680"/>
            <a:ext cx="4530727" cy="1754326"/>
          </a:xfrm>
          <a:prstGeom prst="rect">
            <a:avLst/>
          </a:prstGeom>
          <a:noFill/>
        </p:spPr>
        <p:txBody>
          <a:bodyPr wrap="none" lIns="91440" tIns="45720" rIns="91440" bIns="45720">
            <a:spAutoFit/>
          </a:bodyPr>
          <a:lstStyle/>
          <a:p>
            <a:pPr algn="ctr"/>
            <a:r>
              <a:rPr lang="tr-TR" sz="5400" b="1" cap="none" spc="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METAL </a:t>
            </a:r>
          </a:p>
          <a:p>
            <a:pPr algn="ctr"/>
            <a:r>
              <a:rPr lang="tr-TR" sz="5400" b="1" cap="none" spc="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TEKNOLOJİLERİ</a:t>
            </a:r>
            <a:endParaRPr lang="tr-TR" sz="54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p:txBody>
      </p:sp>
      <p:pic>
        <p:nvPicPr>
          <p:cNvPr id="8194" name="Picture 2" descr="Ä°lgili resi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2303006"/>
            <a:ext cx="4067944" cy="393382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2" name="Metin kutusu 1"/>
          <p:cNvSpPr txBox="1"/>
          <p:nvPr/>
        </p:nvSpPr>
        <p:spPr>
          <a:xfrm>
            <a:off x="4422207" y="2636912"/>
            <a:ext cx="4176464" cy="1938992"/>
          </a:xfrm>
          <a:prstGeom prst="rect">
            <a:avLst/>
          </a:prstGeom>
          <a:noFill/>
        </p:spPr>
        <p:txBody>
          <a:bodyPr wrap="square" rtlCol="0">
            <a:spAutoFit/>
          </a:bodyPr>
          <a:lstStyle/>
          <a:p>
            <a:pPr lvl="0" eaLnBrk="0" fontAlgn="base" hangingPunct="0">
              <a:spcBef>
                <a:spcPct val="0"/>
              </a:spcBef>
              <a:spcAft>
                <a:spcPct val="0"/>
              </a:spcAft>
              <a:defRPr/>
            </a:pPr>
            <a:r>
              <a:rPr lang="tr-TR" sz="2000" dirty="0">
                <a:latin typeface="Century Gothic" panose="020B0502020202020204" pitchFamily="34" charset="0"/>
                <a:cs typeface="Arial" panose="020B0604020202020204" pitchFamily="34" charset="0"/>
              </a:rPr>
              <a:t>Her türlü metal ve alaşımının çeşitli yöntemlerle kesilmesi şekillendirilmesi kaynaklı yöntemlerle birleştirilmesi, sert ve yumuşak lehimleme uygulamalarının yapıldığı daldır.</a:t>
            </a:r>
          </a:p>
        </p:txBody>
      </p:sp>
    </p:spTree>
    <p:extLst>
      <p:ext uri="{BB962C8B-B14F-4D97-AF65-F5344CB8AC3E}">
        <p14:creationId xmlns:p14="http://schemas.microsoft.com/office/powerpoint/2010/main" val="124816557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p:cNvPicPr>
            <a:picLocks noChangeAspect="1"/>
          </p:cNvPicPr>
          <p:nvPr/>
        </p:nvPicPr>
        <p:blipFill rotWithShape="1">
          <a:blip r:embed="rId2" cstate="print">
            <a:extLst>
              <a:ext uri="{28A0092B-C50C-407E-A947-70E740481C1C}">
                <a14:useLocalDpi xmlns:a14="http://schemas.microsoft.com/office/drawing/2010/main" val="0"/>
              </a:ext>
            </a:extLst>
          </a:blip>
          <a:srcRect l="8557"/>
          <a:stretch/>
        </p:blipFill>
        <p:spPr>
          <a:xfrm rot="16200000">
            <a:off x="-2009063" y="2005131"/>
            <a:ext cx="6858002" cy="2847740"/>
          </a:xfrm>
          <a:prstGeom prst="rect">
            <a:avLst/>
          </a:prstGeom>
        </p:spPr>
      </p:pic>
      <p:sp>
        <p:nvSpPr>
          <p:cNvPr id="6" name="Dikdörtgen 5"/>
          <p:cNvSpPr/>
          <p:nvPr/>
        </p:nvSpPr>
        <p:spPr>
          <a:xfrm>
            <a:off x="2852122" y="6829"/>
            <a:ext cx="222476" cy="6858001"/>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 name="Dikdörtgen 1"/>
          <p:cNvSpPr/>
          <p:nvPr/>
        </p:nvSpPr>
        <p:spPr>
          <a:xfrm>
            <a:off x="3779912" y="1081338"/>
            <a:ext cx="4572000" cy="4708981"/>
          </a:xfrm>
          <a:prstGeom prst="rect">
            <a:avLst/>
          </a:prstGeom>
        </p:spPr>
        <p:txBody>
          <a:bodyPr>
            <a:spAutoFit/>
          </a:bodyPr>
          <a:lstStyle/>
          <a:p>
            <a:pPr marR="0" lvl="0" algn="ctr" defTabSz="914400" eaLnBrk="0" fontAlgn="base" latinLnBrk="0" hangingPunct="0">
              <a:lnSpc>
                <a:spcPct val="100000"/>
              </a:lnSpc>
              <a:spcBef>
                <a:spcPct val="0"/>
              </a:spcBef>
              <a:spcAft>
                <a:spcPct val="0"/>
              </a:spcAft>
              <a:buClrTx/>
              <a:buSzTx/>
              <a:tabLst/>
              <a:defRPr/>
            </a:pPr>
            <a:r>
              <a:rPr kumimoji="0" lang="tr-TR" sz="2000" b="0" i="0" u="none" strike="noStrike" kern="0" cap="none" spc="0" normalizeH="0" baseline="0" noProof="0" dirty="0" smtClean="0">
                <a:ln>
                  <a:noFill/>
                </a:ln>
                <a:solidFill>
                  <a:srgbClr val="FF0000"/>
                </a:solidFill>
                <a:effectLst/>
                <a:uLnTx/>
                <a:uFillTx/>
                <a:latin typeface="Comic Sans MS" panose="030F0702030302020204" pitchFamily="66" charset="0"/>
              </a:rPr>
              <a:t>Çalışma Alanları</a:t>
            </a:r>
          </a:p>
          <a:p>
            <a:pPr marL="285750" marR="0" lvl="0" indent="-285750" defTabSz="91440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tr-TR" sz="2000" b="0" i="0" u="none" strike="noStrike" kern="0" cap="none" spc="0" normalizeH="0" baseline="0" noProof="0" dirty="0" smtClean="0">
                <a:ln>
                  <a:noFill/>
                </a:ln>
                <a:effectLst/>
                <a:uLnTx/>
                <a:uFillTx/>
                <a:latin typeface="Comic Sans MS" panose="030F0702030302020204" pitchFamily="66" charset="0"/>
              </a:rPr>
              <a:t>Makina İmalatı</a:t>
            </a:r>
          </a:p>
          <a:p>
            <a:pPr marL="285750" marR="0" lvl="0" indent="-285750" defTabSz="91440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tr-TR" sz="2000" b="0" i="0" u="none" strike="noStrike" kern="0" cap="none" spc="0" normalizeH="0" baseline="0" noProof="0" dirty="0" smtClean="0">
                <a:ln>
                  <a:noFill/>
                </a:ln>
                <a:effectLst/>
                <a:uLnTx/>
                <a:uFillTx/>
                <a:latin typeface="Comic Sans MS" panose="030F0702030302020204" pitchFamily="66" charset="0"/>
              </a:rPr>
              <a:t>Demir Çelik Sektörü</a:t>
            </a:r>
          </a:p>
          <a:p>
            <a:pPr marL="285750" marR="0" lvl="0" indent="-285750" defTabSz="91440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tr-TR" sz="2000" b="0" i="0" u="none" strike="noStrike" kern="0" cap="none" spc="0" normalizeH="0" baseline="0" noProof="0" dirty="0" smtClean="0">
                <a:ln>
                  <a:noFill/>
                </a:ln>
                <a:effectLst/>
                <a:uLnTx/>
                <a:uFillTx/>
                <a:latin typeface="Comic Sans MS" panose="030F0702030302020204" pitchFamily="66" charset="0"/>
              </a:rPr>
              <a:t>Gemi İnşa Sanayi</a:t>
            </a:r>
          </a:p>
          <a:p>
            <a:pPr marL="285750" marR="0" lvl="0" indent="-285750" defTabSz="91440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tr-TR" sz="2000" b="0" i="0" u="none" strike="noStrike" kern="0" cap="none" spc="0" normalizeH="0" baseline="0" noProof="0" dirty="0" smtClean="0">
                <a:ln>
                  <a:noFill/>
                </a:ln>
                <a:effectLst/>
                <a:uLnTx/>
                <a:uFillTx/>
                <a:latin typeface="Comic Sans MS" panose="030F0702030302020204" pitchFamily="66" charset="0"/>
              </a:rPr>
              <a:t>Boru Hattı İmalatı</a:t>
            </a:r>
          </a:p>
          <a:p>
            <a:pPr marL="285750" marR="0" lvl="0" indent="-285750" defTabSz="91440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tr-TR" sz="2000" b="0" i="0" u="none" strike="noStrike" kern="0" cap="none" spc="0" normalizeH="0" baseline="0" noProof="0" dirty="0" smtClean="0">
                <a:ln>
                  <a:noFill/>
                </a:ln>
                <a:effectLst/>
                <a:uLnTx/>
                <a:uFillTx/>
                <a:latin typeface="Comic Sans MS" panose="030F0702030302020204" pitchFamily="66" charset="0"/>
              </a:rPr>
              <a:t>Havacılık Ve Uzay Sanayi</a:t>
            </a:r>
          </a:p>
          <a:p>
            <a:pPr marL="285750" marR="0" lvl="0" indent="-285750" defTabSz="91440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tr-TR" sz="2000" b="0" i="0" u="none" strike="noStrike" kern="0" cap="none" spc="0" normalizeH="0" baseline="0" noProof="0" dirty="0" smtClean="0">
                <a:ln>
                  <a:noFill/>
                </a:ln>
                <a:effectLst/>
                <a:uLnTx/>
                <a:uFillTx/>
                <a:latin typeface="Comic Sans MS" panose="030F0702030302020204" pitchFamily="66" charset="0"/>
              </a:rPr>
              <a:t>Otomotiv Sanayi</a:t>
            </a:r>
          </a:p>
          <a:p>
            <a:pPr marL="285750" marR="0" lvl="0" indent="-285750" defTabSz="91440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tr-TR" sz="2000" b="0" i="0" u="none" strike="noStrike" kern="0" cap="none" spc="0" normalizeH="0" baseline="0" noProof="0" dirty="0" smtClean="0">
                <a:ln>
                  <a:noFill/>
                </a:ln>
                <a:effectLst/>
                <a:uLnTx/>
                <a:uFillTx/>
                <a:latin typeface="Comic Sans MS" panose="030F0702030302020204" pitchFamily="66" charset="0"/>
              </a:rPr>
              <a:t>İnşaat Sektörü</a:t>
            </a:r>
          </a:p>
          <a:p>
            <a:pPr marL="285750" marR="0" lvl="0" indent="-285750" defTabSz="91440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tr-TR" sz="2000" b="0" i="0" u="none" strike="noStrike" kern="0" cap="none" spc="0" normalizeH="0" baseline="0" noProof="0" dirty="0" smtClean="0">
                <a:ln>
                  <a:noFill/>
                </a:ln>
                <a:effectLst/>
                <a:uLnTx/>
                <a:uFillTx/>
                <a:latin typeface="Comic Sans MS" panose="030F0702030302020204" pitchFamily="66" charset="0"/>
              </a:rPr>
              <a:t>Ev Ve Ofis Mobilya Sanayi</a:t>
            </a:r>
          </a:p>
          <a:p>
            <a:pPr marL="285750" marR="0" lvl="0" indent="-285750" defTabSz="91440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tr-TR" sz="2000" b="0" i="0" u="none" strike="noStrike" kern="0" cap="none" spc="0" normalizeH="0" baseline="0" noProof="0" dirty="0" smtClean="0">
                <a:ln>
                  <a:noFill/>
                </a:ln>
                <a:effectLst/>
                <a:uLnTx/>
                <a:uFillTx/>
                <a:latin typeface="Comic Sans MS" panose="030F0702030302020204" pitchFamily="66" charset="0"/>
              </a:rPr>
              <a:t>Soğutma Ve İklimlendirme  Sektörü</a:t>
            </a:r>
          </a:p>
          <a:p>
            <a:pPr marL="285750" marR="0" lvl="0" indent="-285750" defTabSz="91440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tr-TR" sz="2000" b="0" i="0" u="none" strike="noStrike" kern="0" cap="none" spc="0" normalizeH="0" baseline="0" noProof="0" dirty="0" smtClean="0">
                <a:ln>
                  <a:noFill/>
                </a:ln>
                <a:effectLst/>
                <a:uLnTx/>
                <a:uFillTx/>
                <a:latin typeface="Comic Sans MS" panose="030F0702030302020204" pitchFamily="66" charset="0"/>
              </a:rPr>
              <a:t>Süs Eşyası İmalatı</a:t>
            </a:r>
          </a:p>
          <a:p>
            <a:pPr marL="285750" marR="0" lvl="0" indent="-285750" defTabSz="91440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tr-TR" sz="2000" b="0" i="0" u="none" strike="noStrike" kern="0" cap="none" spc="0" normalizeH="0" baseline="0" noProof="0" dirty="0" smtClean="0">
                <a:ln>
                  <a:noFill/>
                </a:ln>
                <a:effectLst/>
                <a:uLnTx/>
                <a:uFillTx/>
                <a:latin typeface="Comic Sans MS" panose="030F0702030302020204" pitchFamily="66" charset="0"/>
              </a:rPr>
              <a:t>Ayrıca Bu Sektörlerden Her birinde </a:t>
            </a:r>
            <a:r>
              <a:rPr lang="tr-TR" sz="2000" kern="0" dirty="0">
                <a:latin typeface="Comic Sans MS" panose="030F0702030302020204" pitchFamily="66" charset="0"/>
              </a:rPr>
              <a:t>i</a:t>
            </a:r>
            <a:r>
              <a:rPr kumimoji="0" lang="tr-TR" sz="2000" b="0" i="0" u="none" strike="noStrike" kern="0" cap="none" spc="0" normalizeH="0" baseline="0" noProof="0" dirty="0" smtClean="0">
                <a:ln>
                  <a:noFill/>
                </a:ln>
                <a:effectLst/>
                <a:uLnTx/>
                <a:uFillTx/>
                <a:latin typeface="Comic Sans MS" panose="030F0702030302020204" pitchFamily="66" charset="0"/>
              </a:rPr>
              <a:t>ş </a:t>
            </a:r>
            <a:r>
              <a:rPr lang="tr-TR" sz="2000" kern="0" dirty="0">
                <a:latin typeface="Comic Sans MS" panose="030F0702030302020204" pitchFamily="66" charset="0"/>
              </a:rPr>
              <a:t>y</a:t>
            </a:r>
            <a:r>
              <a:rPr kumimoji="0" lang="tr-TR" sz="2000" b="0" i="0" u="none" strike="noStrike" kern="0" cap="none" spc="0" normalizeH="0" baseline="0" noProof="0" dirty="0" smtClean="0">
                <a:ln>
                  <a:noFill/>
                </a:ln>
                <a:effectLst/>
                <a:uLnTx/>
                <a:uFillTx/>
                <a:latin typeface="Comic Sans MS" panose="030F0702030302020204" pitchFamily="66" charset="0"/>
              </a:rPr>
              <a:t>eri </a:t>
            </a:r>
            <a:r>
              <a:rPr lang="tr-TR" sz="2000" kern="0" dirty="0">
                <a:latin typeface="Comic Sans MS" panose="030F0702030302020204" pitchFamily="66" charset="0"/>
              </a:rPr>
              <a:t>a</a:t>
            </a:r>
            <a:r>
              <a:rPr kumimoji="0" lang="tr-TR" sz="2000" b="0" i="0" u="none" strike="noStrike" kern="0" cap="none" spc="0" normalizeH="0" baseline="0" noProof="0" dirty="0" err="1" smtClean="0">
                <a:ln>
                  <a:noFill/>
                </a:ln>
                <a:effectLst/>
                <a:uLnTx/>
                <a:uFillTx/>
                <a:latin typeface="Comic Sans MS" panose="030F0702030302020204" pitchFamily="66" charset="0"/>
              </a:rPr>
              <a:t>çabilme</a:t>
            </a:r>
            <a:r>
              <a:rPr kumimoji="0" lang="tr-TR" sz="2000" b="0" i="0" u="none" strike="noStrike" kern="0" cap="none" spc="0" normalizeH="0" baseline="0" noProof="0" dirty="0" smtClean="0">
                <a:ln>
                  <a:noFill/>
                </a:ln>
                <a:effectLst/>
                <a:uLnTx/>
                <a:uFillTx/>
                <a:latin typeface="Comic Sans MS" panose="030F0702030302020204" pitchFamily="66" charset="0"/>
              </a:rPr>
              <a:t> imkanına </a:t>
            </a:r>
            <a:r>
              <a:rPr lang="tr-TR" sz="2000" kern="0" dirty="0">
                <a:latin typeface="Comic Sans MS" panose="030F0702030302020204" pitchFamily="66" charset="0"/>
              </a:rPr>
              <a:t>s</a:t>
            </a:r>
            <a:r>
              <a:rPr kumimoji="0" lang="tr-TR" sz="2000" b="0" i="0" u="none" strike="noStrike" kern="0" cap="none" spc="0" normalizeH="0" baseline="0" noProof="0" dirty="0" err="1" smtClean="0">
                <a:ln>
                  <a:noFill/>
                </a:ln>
                <a:effectLst/>
                <a:uLnTx/>
                <a:uFillTx/>
                <a:latin typeface="Comic Sans MS" panose="030F0702030302020204" pitchFamily="66" charset="0"/>
              </a:rPr>
              <a:t>ahiptirler</a:t>
            </a:r>
            <a:r>
              <a:rPr kumimoji="0" lang="tr-TR" sz="2000" b="0" i="0" u="none" strike="noStrike" kern="0" cap="none" spc="0" normalizeH="0" baseline="0" noProof="0" dirty="0" smtClean="0">
                <a:ln>
                  <a:noFill/>
                </a:ln>
                <a:effectLst/>
                <a:uLnTx/>
                <a:uFillTx/>
                <a:latin typeface="Comic Sans MS" panose="030F0702030302020204" pitchFamily="66" charset="0"/>
              </a:rPr>
              <a:t>.</a:t>
            </a:r>
            <a:endParaRPr kumimoji="0" lang="tr-TR" sz="2000" b="0" i="0" u="none" strike="noStrike" kern="0" cap="none" spc="0" normalizeH="0" baseline="0" noProof="0" dirty="0">
              <a:ln>
                <a:noFill/>
              </a:ln>
              <a:effectLst/>
              <a:uLnTx/>
              <a:uFillTx/>
              <a:latin typeface="Comic Sans MS" panose="030F0702030302020204" pitchFamily="66" charset="0"/>
            </a:endParaRPr>
          </a:p>
        </p:txBody>
      </p:sp>
    </p:spTree>
    <p:extLst>
      <p:ext uri="{BB962C8B-B14F-4D97-AF65-F5344CB8AC3E}">
        <p14:creationId xmlns:p14="http://schemas.microsoft.com/office/powerpoint/2010/main" val="15331635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4" name="Dikdörtgen 3"/>
          <p:cNvSpPr/>
          <p:nvPr/>
        </p:nvSpPr>
        <p:spPr>
          <a:xfrm>
            <a:off x="1532637" y="260648"/>
            <a:ext cx="6072111" cy="1754326"/>
          </a:xfrm>
          <a:prstGeom prst="rect">
            <a:avLst/>
          </a:prstGeom>
          <a:noFill/>
        </p:spPr>
        <p:txBody>
          <a:bodyPr wrap="none" lIns="91440" tIns="45720" rIns="91440" bIns="45720">
            <a:spAutoFit/>
          </a:bodyPr>
          <a:lstStyle/>
          <a:p>
            <a:pPr algn="ctr"/>
            <a:r>
              <a:rPr lang="tr-TR" sz="5400" b="1" cap="none" spc="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Mehmet Erdemoğlu </a:t>
            </a:r>
          </a:p>
          <a:p>
            <a:pPr algn="ctr"/>
            <a:r>
              <a:rPr lang="tr-TR" sz="5400" b="1" cap="none" spc="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Kimdir ?(1931-2006)</a:t>
            </a:r>
            <a:endParaRPr lang="tr-TR" sz="54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p:txBody>
      </p:sp>
      <p:pic>
        <p:nvPicPr>
          <p:cNvPr id="1026" name="Picture 2" descr="mehmet erdemoÄlu kimdir ile ilgili gÃ¶rsel sonucu"/>
          <p:cNvPicPr>
            <a:picLocks noChangeAspect="1" noChangeArrowheads="1"/>
          </p:cNvPicPr>
          <p:nvPr/>
        </p:nvPicPr>
        <p:blipFill rotWithShape="1">
          <a:blip r:embed="rId2">
            <a:extLst>
              <a:ext uri="{28A0092B-C50C-407E-A947-70E740481C1C}">
                <a14:useLocalDpi xmlns:a14="http://schemas.microsoft.com/office/drawing/2010/main" val="0"/>
              </a:ext>
            </a:extLst>
          </a:blip>
          <a:srcRect l="29284" r="28849"/>
          <a:stretch/>
        </p:blipFill>
        <p:spPr bwMode="auto">
          <a:xfrm>
            <a:off x="395536" y="2014974"/>
            <a:ext cx="2416628" cy="289560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2" name="Metin kutusu 1"/>
          <p:cNvSpPr txBox="1"/>
          <p:nvPr/>
        </p:nvSpPr>
        <p:spPr>
          <a:xfrm>
            <a:off x="3347864" y="2014974"/>
            <a:ext cx="4824536" cy="3970318"/>
          </a:xfrm>
          <a:prstGeom prst="rect">
            <a:avLst/>
          </a:prstGeom>
          <a:noFill/>
        </p:spPr>
        <p:txBody>
          <a:bodyPr wrap="square" rtlCol="0">
            <a:spAutoFit/>
          </a:bodyPr>
          <a:lstStyle/>
          <a:p>
            <a:pPr algn="just"/>
            <a:r>
              <a:rPr lang="tr-TR" b="1" dirty="0" smtClean="0">
                <a:latin typeface="Comic Sans MS" panose="030F0702030302020204" pitchFamily="66" charset="0"/>
              </a:rPr>
              <a:t>-</a:t>
            </a:r>
            <a:r>
              <a:rPr lang="tr-TR" dirty="0" smtClean="0">
                <a:latin typeface="Comic Sans MS" panose="030F0702030302020204" pitchFamily="66" charset="0"/>
              </a:rPr>
              <a:t>İlkokul </a:t>
            </a:r>
            <a:r>
              <a:rPr lang="tr-TR" dirty="0">
                <a:latin typeface="Comic Sans MS" panose="030F0702030302020204" pitchFamily="66" charset="0"/>
              </a:rPr>
              <a:t>yıllarından itibaren </a:t>
            </a:r>
            <a:r>
              <a:rPr lang="tr-TR" dirty="0" smtClean="0">
                <a:latin typeface="Comic Sans MS" panose="030F0702030302020204" pitchFamily="66" charset="0"/>
              </a:rPr>
              <a:t>bir dokuma </a:t>
            </a:r>
            <a:r>
              <a:rPr lang="tr-TR" dirty="0">
                <a:latin typeface="Comic Sans MS" panose="030F0702030302020204" pitchFamily="66" charset="0"/>
              </a:rPr>
              <a:t>ustasının yanında </a:t>
            </a:r>
            <a:r>
              <a:rPr lang="tr-TR" dirty="0" smtClean="0">
                <a:latin typeface="Comic Sans MS" panose="030F0702030302020204" pitchFamily="66" charset="0"/>
              </a:rPr>
              <a:t>çalıştı.</a:t>
            </a:r>
            <a:endParaRPr lang="tr-TR" dirty="0">
              <a:latin typeface="Comic Sans MS" panose="030F0702030302020204" pitchFamily="66" charset="0"/>
            </a:endParaRPr>
          </a:p>
          <a:p>
            <a:pPr algn="just"/>
            <a:r>
              <a:rPr lang="tr-TR" dirty="0" smtClean="0">
                <a:latin typeface="Comic Sans MS" panose="030F0702030302020204" pitchFamily="66" charset="0"/>
              </a:rPr>
              <a:t>-1970 </a:t>
            </a:r>
            <a:r>
              <a:rPr lang="tr-TR" dirty="0">
                <a:latin typeface="Comic Sans MS" panose="030F0702030302020204" pitchFamily="66" charset="0"/>
              </a:rPr>
              <a:t>Gaziantep, ticaret hayatına </a:t>
            </a:r>
            <a:r>
              <a:rPr lang="tr-TR" dirty="0" smtClean="0">
                <a:latin typeface="Comic Sans MS" panose="030F0702030302020204" pitchFamily="66" charset="0"/>
              </a:rPr>
              <a:t>giriş yaptı.</a:t>
            </a:r>
            <a:endParaRPr lang="tr-TR" dirty="0">
              <a:latin typeface="Comic Sans MS" panose="030F0702030302020204" pitchFamily="66" charset="0"/>
            </a:endParaRPr>
          </a:p>
          <a:p>
            <a:pPr algn="just"/>
            <a:r>
              <a:rPr lang="tr-TR" dirty="0" smtClean="0">
                <a:latin typeface="Comic Sans MS" panose="030F0702030302020204" pitchFamily="66" charset="0"/>
              </a:rPr>
              <a:t>-1983 </a:t>
            </a:r>
            <a:r>
              <a:rPr lang="tr-TR" dirty="0">
                <a:latin typeface="Comic Sans MS" panose="030F0702030302020204" pitchFamily="66" charset="0"/>
              </a:rPr>
              <a:t>Halı </a:t>
            </a:r>
            <a:r>
              <a:rPr lang="tr-TR" dirty="0" smtClean="0">
                <a:latin typeface="Comic Sans MS" panose="030F0702030302020204" pitchFamily="66" charset="0"/>
              </a:rPr>
              <a:t>üretimine geçti.</a:t>
            </a:r>
            <a:endParaRPr lang="tr-TR" dirty="0">
              <a:latin typeface="Comic Sans MS" panose="030F0702030302020204" pitchFamily="66" charset="0"/>
            </a:endParaRPr>
          </a:p>
          <a:p>
            <a:pPr algn="just"/>
            <a:r>
              <a:rPr lang="tr-TR" dirty="0" smtClean="0">
                <a:latin typeface="Comic Sans MS" panose="030F0702030302020204" pitchFamily="66" charset="0"/>
              </a:rPr>
              <a:t>-1999 </a:t>
            </a:r>
            <a:r>
              <a:rPr lang="tr-TR" dirty="0">
                <a:latin typeface="Comic Sans MS" panose="030F0702030302020204" pitchFamily="66" charset="0"/>
              </a:rPr>
              <a:t>Dönemin Cumhurbaşkanı Süleyman Demirel tarafından hayırseverlik </a:t>
            </a:r>
            <a:r>
              <a:rPr lang="tr-TR" dirty="0" smtClean="0">
                <a:latin typeface="Comic Sans MS" panose="030F0702030302020204" pitchFamily="66" charset="0"/>
              </a:rPr>
              <a:t>ödülüne layık görüldü.</a:t>
            </a:r>
            <a:endParaRPr lang="tr-TR" dirty="0">
              <a:latin typeface="Comic Sans MS" panose="030F0702030302020204" pitchFamily="66" charset="0"/>
            </a:endParaRPr>
          </a:p>
          <a:p>
            <a:pPr algn="just"/>
            <a:r>
              <a:rPr lang="tr-TR" dirty="0" smtClean="0">
                <a:latin typeface="Comic Sans MS" panose="030F0702030302020204" pitchFamily="66" charset="0"/>
              </a:rPr>
              <a:t>-2000 </a:t>
            </a:r>
            <a:r>
              <a:rPr lang="tr-TR" dirty="0">
                <a:latin typeface="Comic Sans MS" panose="030F0702030302020204" pitchFamily="66" charset="0"/>
              </a:rPr>
              <a:t>TBMM Üstün Hizmet </a:t>
            </a:r>
            <a:r>
              <a:rPr lang="tr-TR" dirty="0" smtClean="0">
                <a:latin typeface="Comic Sans MS" panose="030F0702030302020204" pitchFamily="66" charset="0"/>
              </a:rPr>
              <a:t>Ödülünü aldı.</a:t>
            </a:r>
            <a:endParaRPr lang="tr-TR" dirty="0">
              <a:latin typeface="Comic Sans MS" panose="030F0702030302020204" pitchFamily="66" charset="0"/>
            </a:endParaRPr>
          </a:p>
          <a:p>
            <a:pPr algn="just"/>
            <a:r>
              <a:rPr lang="tr-TR" dirty="0" smtClean="0">
                <a:latin typeface="Comic Sans MS" panose="030F0702030302020204" pitchFamily="66" charset="0"/>
              </a:rPr>
              <a:t>-İnsan </a:t>
            </a:r>
            <a:r>
              <a:rPr lang="tr-TR" dirty="0">
                <a:latin typeface="Comic Sans MS" panose="030F0702030302020204" pitchFamily="66" charset="0"/>
              </a:rPr>
              <a:t>onurunu en yüksek düzeyde tutarak, öğrenmek, çalışmak ve üretmek temelleri üzerine kurduğu yaşamının öyküsü 2010 yılında bir anı kitabı haline getirilerek yayınlanmıştır.</a:t>
            </a:r>
            <a:endParaRPr lang="tr-TR" b="0" i="0" dirty="0">
              <a:effectLst/>
              <a:latin typeface="Comic Sans MS" panose="030F0702030302020204" pitchFamily="66" charset="0"/>
            </a:endParaRPr>
          </a:p>
        </p:txBody>
      </p:sp>
    </p:spTree>
    <p:extLst>
      <p:ext uri="{BB962C8B-B14F-4D97-AF65-F5344CB8AC3E}">
        <p14:creationId xmlns:p14="http://schemas.microsoft.com/office/powerpoint/2010/main" val="233583445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a:p>
        </p:txBody>
      </p:sp>
      <p:pic>
        <p:nvPicPr>
          <p:cNvPr id="4" name="İçerik Yer Tutucusu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p:spPr>
      </p:pic>
    </p:spTree>
    <p:extLst>
      <p:ext uri="{BB962C8B-B14F-4D97-AF65-F5344CB8AC3E}">
        <p14:creationId xmlns:p14="http://schemas.microsoft.com/office/powerpoint/2010/main" val="163339147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a:p>
        </p:txBody>
      </p:sp>
      <p:pic>
        <p:nvPicPr>
          <p:cNvPr id="4" name="İçerik Yer Tutucusu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p:spPr>
      </p:pic>
    </p:spTree>
    <p:extLst>
      <p:ext uri="{BB962C8B-B14F-4D97-AF65-F5344CB8AC3E}">
        <p14:creationId xmlns:p14="http://schemas.microsoft.com/office/powerpoint/2010/main" val="332554261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a:p>
        </p:txBody>
      </p:sp>
      <p:pic>
        <p:nvPicPr>
          <p:cNvPr id="4" name="İçerik Yer Tutucusu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9460"/>
            <a:ext cx="9144000" cy="6848539"/>
          </a:xfrm>
        </p:spPr>
      </p:pic>
    </p:spTree>
    <p:extLst>
      <p:ext uri="{BB962C8B-B14F-4D97-AF65-F5344CB8AC3E}">
        <p14:creationId xmlns:p14="http://schemas.microsoft.com/office/powerpoint/2010/main" val="8003713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sp>
        <p:nvSpPr>
          <p:cNvPr id="4" name="Dikdörtgen 3"/>
          <p:cNvSpPr/>
          <p:nvPr/>
        </p:nvSpPr>
        <p:spPr>
          <a:xfrm>
            <a:off x="1497390" y="620688"/>
            <a:ext cx="6159507" cy="1754326"/>
          </a:xfrm>
          <a:prstGeom prst="rect">
            <a:avLst/>
          </a:prstGeom>
          <a:noFill/>
        </p:spPr>
        <p:txBody>
          <a:bodyPr wrap="none" lIns="91440" tIns="45720" rIns="91440" bIns="45720">
            <a:spAutoFit/>
          </a:bodyPr>
          <a:lstStyle/>
          <a:p>
            <a:pPr algn="ctr"/>
            <a:r>
              <a:rPr lang="tr-TR" sz="5400" b="1" cap="none" spc="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MOTORLU ARAÇLAR </a:t>
            </a:r>
          </a:p>
          <a:p>
            <a:pPr algn="ctr"/>
            <a:r>
              <a:rPr lang="tr-TR" sz="5400" b="1" cap="none" spc="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TEKNOLOJİSİ</a:t>
            </a:r>
            <a:endParaRPr lang="tr-TR" sz="54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p:txBody>
      </p:sp>
      <p:pic>
        <p:nvPicPr>
          <p:cNvPr id="9218" name="Picture 2" descr="Ä°lgili resi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2636912"/>
            <a:ext cx="4064529" cy="324036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2" name="Metin kutusu 1"/>
          <p:cNvSpPr txBox="1"/>
          <p:nvPr/>
        </p:nvSpPr>
        <p:spPr>
          <a:xfrm>
            <a:off x="4577143" y="2564904"/>
            <a:ext cx="4243329" cy="4247317"/>
          </a:xfrm>
          <a:prstGeom prst="rect">
            <a:avLst/>
          </a:prstGeom>
          <a:noFill/>
        </p:spPr>
        <p:txBody>
          <a:bodyPr wrap="square" rtlCol="0">
            <a:spAutoFit/>
          </a:bodyPr>
          <a:lstStyle/>
          <a:p>
            <a:r>
              <a:rPr lang="tr-TR" b="1" dirty="0" smtClean="0">
                <a:solidFill>
                  <a:schemeClr val="accent1">
                    <a:lumMod val="50000"/>
                  </a:schemeClr>
                </a:solidFill>
                <a:latin typeface="Century Gothic" panose="020B0502020202020204" pitchFamily="34" charset="0"/>
                <a:ea typeface="Calibri" pitchFamily="34" charset="0"/>
                <a:cs typeface="Arial" charset="0"/>
              </a:rPr>
              <a:t>  </a:t>
            </a:r>
            <a:r>
              <a:rPr lang="tr-TR" dirty="0" smtClean="0">
                <a:latin typeface="Century Gothic" panose="020B0502020202020204" pitchFamily="34" charset="0"/>
                <a:ea typeface="Calibri" pitchFamily="34" charset="0"/>
                <a:cs typeface="Arial" panose="020B0604020202020204" pitchFamily="34" charset="0"/>
              </a:rPr>
              <a:t>Ülkemizde </a:t>
            </a:r>
            <a:r>
              <a:rPr lang="tr-TR" dirty="0">
                <a:latin typeface="Century Gothic" panose="020B0502020202020204" pitchFamily="34" charset="0"/>
                <a:ea typeface="Calibri" pitchFamily="34" charset="0"/>
                <a:cs typeface="Arial" panose="020B0604020202020204" pitchFamily="34" charset="0"/>
              </a:rPr>
              <a:t>Motorlu Taşıtlar Sektörü ana ve yan sanayileri ile birlikte ülke ekonomisine özellikle istihdam düzeyinde önemli katkılar sağlamaktadır.</a:t>
            </a:r>
          </a:p>
          <a:p>
            <a:pPr lvl="0" eaLnBrk="0" fontAlgn="base" hangingPunct="0">
              <a:spcBef>
                <a:spcPct val="0"/>
              </a:spcBef>
              <a:spcAft>
                <a:spcPct val="0"/>
              </a:spcAft>
              <a:defRPr/>
            </a:pPr>
            <a:r>
              <a:rPr lang="tr-TR" dirty="0" smtClean="0">
                <a:latin typeface="Century Gothic" panose="020B0502020202020204" pitchFamily="34" charset="0"/>
                <a:cs typeface="Arial" panose="020B0604020202020204" pitchFamily="34" charset="0"/>
              </a:rPr>
              <a:t>  Türkiye’de </a:t>
            </a:r>
            <a:r>
              <a:rPr lang="tr-TR" dirty="0">
                <a:latin typeface="Century Gothic" panose="020B0502020202020204" pitchFamily="34" charset="0"/>
                <a:cs typeface="Arial" panose="020B0604020202020204" pitchFamily="34" charset="0"/>
              </a:rPr>
              <a:t>motorlu araçlar sektörünün kuruluşu, yakın bir geçmişe dayanmasına rağmen hızlı bir gelişme göstererek ülkemizde üçüncü büyük sektör konumuna gelmiştir. </a:t>
            </a:r>
          </a:p>
          <a:p>
            <a:pPr lvl="0" eaLnBrk="0" fontAlgn="base" hangingPunct="0">
              <a:spcBef>
                <a:spcPct val="0"/>
              </a:spcBef>
              <a:spcAft>
                <a:spcPct val="0"/>
              </a:spcAft>
              <a:defRPr/>
            </a:pPr>
            <a:r>
              <a:rPr lang="tr-TR" dirty="0" smtClean="0">
                <a:latin typeface="Century Gothic" panose="020B0502020202020204" pitchFamily="34" charset="0"/>
                <a:cs typeface="Arial" panose="020B0604020202020204" pitchFamily="34" charset="0"/>
              </a:rPr>
              <a:t>  Türkiye’de </a:t>
            </a:r>
            <a:r>
              <a:rPr lang="tr-TR" dirty="0">
                <a:latin typeface="Century Gothic" panose="020B0502020202020204" pitchFamily="34" charset="0"/>
                <a:cs typeface="Arial" panose="020B0604020202020204" pitchFamily="34" charset="0"/>
              </a:rPr>
              <a:t>motorlu araçlar sektöründe ana sanayide 17, yan sanayide ise 1100 civarında firma faaliyet </a:t>
            </a:r>
            <a:r>
              <a:rPr lang="tr-TR" dirty="0" smtClean="0">
                <a:latin typeface="Century Gothic" panose="020B0502020202020204" pitchFamily="34" charset="0"/>
                <a:cs typeface="Arial" panose="020B0604020202020204" pitchFamily="34" charset="0"/>
              </a:rPr>
              <a:t>göstermektedir.</a:t>
            </a:r>
            <a:endParaRPr lang="tr-TR" dirty="0">
              <a:latin typeface="Century Gothic" panose="020B0502020202020204" pitchFamily="34" charset="0"/>
              <a:cs typeface="Arial" panose="020B0604020202020204" pitchFamily="34" charset="0"/>
            </a:endParaRPr>
          </a:p>
        </p:txBody>
      </p:sp>
    </p:spTree>
    <p:extLst>
      <p:ext uri="{BB962C8B-B14F-4D97-AF65-F5344CB8AC3E}">
        <p14:creationId xmlns:p14="http://schemas.microsoft.com/office/powerpoint/2010/main" val="163823251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p:cNvSpPr/>
          <p:nvPr/>
        </p:nvSpPr>
        <p:spPr>
          <a:xfrm>
            <a:off x="3419872" y="2060848"/>
            <a:ext cx="5112568" cy="2862322"/>
          </a:xfrm>
          <a:prstGeom prst="rect">
            <a:avLst/>
          </a:prstGeom>
        </p:spPr>
        <p:txBody>
          <a:bodyPr wrap="square">
            <a:spAutoFit/>
          </a:bodyPr>
          <a:lstStyle/>
          <a:p>
            <a:pPr algn="ctr">
              <a:defRPr/>
            </a:pPr>
            <a:r>
              <a:rPr lang="tr-TR" sz="2000" b="1" dirty="0" smtClean="0">
                <a:solidFill>
                  <a:srgbClr val="FF0000"/>
                </a:solidFill>
                <a:latin typeface="Comic Sans MS" panose="030F0702030302020204" pitchFamily="66" charset="0"/>
                <a:ea typeface="Times New Roman" pitchFamily="18" charset="0"/>
                <a:cs typeface="Arial" charset="0"/>
              </a:rPr>
              <a:t>Çalışma Alanları</a:t>
            </a:r>
          </a:p>
          <a:p>
            <a:pPr>
              <a:defRPr/>
            </a:pPr>
            <a:r>
              <a:rPr lang="tr-TR" sz="2000" dirty="0" smtClean="0">
                <a:latin typeface="Comic Sans MS" panose="030F0702030302020204" pitchFamily="66" charset="0"/>
                <a:ea typeface="Times New Roman" pitchFamily="18" charset="0"/>
                <a:cs typeface="Arial" charset="0"/>
              </a:rPr>
              <a:t>-Otomotiv </a:t>
            </a:r>
            <a:r>
              <a:rPr lang="tr-TR" sz="2000" dirty="0">
                <a:latin typeface="Comic Sans MS" panose="030F0702030302020204" pitchFamily="66" charset="0"/>
                <a:ea typeface="Times New Roman" pitchFamily="18" charset="0"/>
                <a:cs typeface="Arial" charset="0"/>
              </a:rPr>
              <a:t>servisleri,</a:t>
            </a:r>
          </a:p>
          <a:p>
            <a:pPr>
              <a:defRPr/>
            </a:pPr>
            <a:r>
              <a:rPr lang="tr-TR" sz="2000" dirty="0" smtClean="0">
                <a:latin typeface="Comic Sans MS" panose="030F0702030302020204" pitchFamily="66" charset="0"/>
                <a:ea typeface="Times New Roman" pitchFamily="18" charset="0"/>
                <a:cs typeface="Arial" charset="0"/>
              </a:rPr>
              <a:t>-Otomotiv </a:t>
            </a:r>
            <a:r>
              <a:rPr lang="tr-TR" sz="2000" dirty="0">
                <a:latin typeface="Comic Sans MS" panose="030F0702030302020204" pitchFamily="66" charset="0"/>
                <a:ea typeface="Times New Roman" pitchFamily="18" charset="0"/>
                <a:cs typeface="Arial" charset="0"/>
              </a:rPr>
              <a:t>bakım ve onarım atölyeleri,</a:t>
            </a:r>
          </a:p>
          <a:p>
            <a:pPr>
              <a:defRPr/>
            </a:pPr>
            <a:r>
              <a:rPr lang="tr-TR" sz="2000" dirty="0" smtClean="0">
                <a:latin typeface="Comic Sans MS" panose="030F0702030302020204" pitchFamily="66" charset="0"/>
                <a:ea typeface="Times New Roman" pitchFamily="18" charset="0"/>
                <a:cs typeface="Arial" charset="0"/>
              </a:rPr>
              <a:t>-Otomotiv </a:t>
            </a:r>
            <a:r>
              <a:rPr lang="tr-TR" sz="2000" dirty="0">
                <a:latin typeface="Comic Sans MS" panose="030F0702030302020204" pitchFamily="66" charset="0"/>
                <a:ea typeface="Times New Roman" pitchFamily="18" charset="0"/>
                <a:cs typeface="Arial" charset="0"/>
              </a:rPr>
              <a:t>fabrikaları,</a:t>
            </a:r>
          </a:p>
          <a:p>
            <a:pPr>
              <a:defRPr/>
            </a:pPr>
            <a:r>
              <a:rPr lang="tr-TR" sz="2000" dirty="0" smtClean="0">
                <a:latin typeface="Comic Sans MS" panose="030F0702030302020204" pitchFamily="66" charset="0"/>
                <a:ea typeface="Times New Roman" pitchFamily="18" charset="0"/>
                <a:cs typeface="Arial" charset="0"/>
              </a:rPr>
              <a:t>-Otomotiv </a:t>
            </a:r>
            <a:r>
              <a:rPr lang="tr-TR" sz="2000" dirty="0">
                <a:latin typeface="Comic Sans MS" panose="030F0702030302020204" pitchFamily="66" charset="0"/>
                <a:ea typeface="Times New Roman" pitchFamily="18" charset="0"/>
                <a:cs typeface="Arial" charset="0"/>
              </a:rPr>
              <a:t>satış noktaları,</a:t>
            </a:r>
          </a:p>
          <a:p>
            <a:pPr>
              <a:defRPr/>
            </a:pPr>
            <a:r>
              <a:rPr lang="tr-TR" sz="2000" dirty="0" smtClean="0">
                <a:latin typeface="Comic Sans MS" panose="030F0702030302020204" pitchFamily="66" charset="0"/>
                <a:ea typeface="Times New Roman" pitchFamily="18" charset="0"/>
                <a:cs typeface="Arial" charset="0"/>
              </a:rPr>
              <a:t>-Sigorta </a:t>
            </a:r>
            <a:r>
              <a:rPr lang="tr-TR" sz="2000" dirty="0">
                <a:latin typeface="Comic Sans MS" panose="030F0702030302020204" pitchFamily="66" charset="0"/>
                <a:ea typeface="Times New Roman" pitchFamily="18" charset="0"/>
                <a:cs typeface="Arial" charset="0"/>
              </a:rPr>
              <a:t>şirketleri,</a:t>
            </a:r>
          </a:p>
          <a:p>
            <a:pPr>
              <a:defRPr/>
            </a:pPr>
            <a:r>
              <a:rPr lang="tr-TR" sz="2000" dirty="0" smtClean="0">
                <a:latin typeface="Comic Sans MS" panose="030F0702030302020204" pitchFamily="66" charset="0"/>
                <a:ea typeface="Times New Roman" pitchFamily="18" charset="0"/>
                <a:cs typeface="Arial" charset="0"/>
              </a:rPr>
              <a:t>-İş </a:t>
            </a:r>
            <a:r>
              <a:rPr lang="tr-TR" sz="2000" dirty="0">
                <a:latin typeface="Comic Sans MS" panose="030F0702030302020204" pitchFamily="66" charset="0"/>
                <a:ea typeface="Times New Roman" pitchFamily="18" charset="0"/>
                <a:cs typeface="Arial" charset="0"/>
              </a:rPr>
              <a:t>makineleri bakım ve onarım atölyelerinde çalışmaktadırlar.</a:t>
            </a:r>
          </a:p>
          <a:p>
            <a:pPr marL="109728" algn="just">
              <a:buClr>
                <a:schemeClr val="accent3"/>
              </a:buClr>
              <a:defRPr/>
            </a:pPr>
            <a:r>
              <a:rPr lang="tr-TR" sz="2000" u="sng" dirty="0" smtClean="0">
                <a:latin typeface="Comic Sans MS" panose="030F0702030302020204" pitchFamily="66" charset="0"/>
              </a:rPr>
              <a:t>-Ayrıca </a:t>
            </a:r>
            <a:r>
              <a:rPr lang="tr-TR" sz="2000" u="sng" dirty="0">
                <a:latin typeface="Comic Sans MS" panose="030F0702030302020204" pitchFamily="66" charset="0"/>
              </a:rPr>
              <a:t>kendi işyerlerini de açabilirler.</a:t>
            </a:r>
          </a:p>
        </p:txBody>
      </p:sp>
      <p:pic>
        <p:nvPicPr>
          <p:cNvPr id="3" name="Resim 2"/>
          <p:cNvPicPr>
            <a:picLocks noChangeAspect="1"/>
          </p:cNvPicPr>
          <p:nvPr/>
        </p:nvPicPr>
        <p:blipFill rotWithShape="1">
          <a:blip r:embed="rId2">
            <a:extLst>
              <a:ext uri="{28A0092B-C50C-407E-A947-70E740481C1C}">
                <a14:useLocalDpi xmlns:a14="http://schemas.microsoft.com/office/drawing/2010/main" val="0"/>
              </a:ext>
            </a:extLst>
          </a:blip>
          <a:srcRect b="3842"/>
          <a:stretch/>
        </p:blipFill>
        <p:spPr>
          <a:xfrm rot="5400000">
            <a:off x="-1971094" y="1971092"/>
            <a:ext cx="6858002" cy="2915817"/>
          </a:xfrm>
          <a:prstGeom prst="rect">
            <a:avLst/>
          </a:prstGeom>
        </p:spPr>
      </p:pic>
      <p:sp>
        <p:nvSpPr>
          <p:cNvPr id="5" name="Dikdörtgen 4"/>
          <p:cNvSpPr/>
          <p:nvPr/>
        </p:nvSpPr>
        <p:spPr>
          <a:xfrm>
            <a:off x="2852122" y="6829"/>
            <a:ext cx="222476" cy="6858001"/>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406751654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a:p>
        </p:txBody>
      </p:sp>
      <p:pic>
        <p:nvPicPr>
          <p:cNvPr id="4" name="İçerik Yer Tutucusu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9144000" cy="6858000"/>
          </a:xfrm>
        </p:spPr>
      </p:pic>
    </p:spTree>
    <p:extLst>
      <p:ext uri="{BB962C8B-B14F-4D97-AF65-F5344CB8AC3E}">
        <p14:creationId xmlns:p14="http://schemas.microsoft.com/office/powerpoint/2010/main" val="178154021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a:p>
        </p:txBody>
      </p:sp>
      <p:pic>
        <p:nvPicPr>
          <p:cNvPr id="4" name="İçerik Yer Tutucusu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p:spPr>
      </p:pic>
    </p:spTree>
    <p:extLst>
      <p:ext uri="{BB962C8B-B14F-4D97-AF65-F5344CB8AC3E}">
        <p14:creationId xmlns:p14="http://schemas.microsoft.com/office/powerpoint/2010/main" val="262881807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a:p>
        </p:txBody>
      </p:sp>
      <p:pic>
        <p:nvPicPr>
          <p:cNvPr id="4" name="İçerik Yer Tutucusu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p:spPr>
      </p:pic>
    </p:spTree>
    <p:extLst>
      <p:ext uri="{BB962C8B-B14F-4D97-AF65-F5344CB8AC3E}">
        <p14:creationId xmlns:p14="http://schemas.microsoft.com/office/powerpoint/2010/main" val="232605202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sp>
        <p:nvSpPr>
          <p:cNvPr id="4" name="Dikdörtgen 3"/>
          <p:cNvSpPr/>
          <p:nvPr/>
        </p:nvSpPr>
        <p:spPr>
          <a:xfrm>
            <a:off x="1117280" y="476672"/>
            <a:ext cx="6909456" cy="1754326"/>
          </a:xfrm>
          <a:prstGeom prst="rect">
            <a:avLst/>
          </a:prstGeom>
          <a:noFill/>
        </p:spPr>
        <p:txBody>
          <a:bodyPr wrap="none" lIns="91440" tIns="45720" rIns="91440" bIns="45720">
            <a:spAutoFit/>
          </a:bodyPr>
          <a:lstStyle/>
          <a:p>
            <a:pPr algn="ctr"/>
            <a:r>
              <a:rPr lang="tr-TR" sz="5400" b="1" cap="none" spc="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MOBİLYA VE İÇ MEKAN </a:t>
            </a:r>
          </a:p>
          <a:p>
            <a:pPr algn="ctr"/>
            <a:r>
              <a:rPr lang="tr-TR" sz="5400" b="1" cap="none" spc="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TASARIMI</a:t>
            </a:r>
            <a:endParaRPr lang="tr-TR" sz="54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p:txBody>
      </p:sp>
      <p:pic>
        <p:nvPicPr>
          <p:cNvPr id="10242" name="Picture 2" descr="MOBÄ°LYA VE Ä°Ã MEKAN TASARIMI ALANI ile ilgili gÃ¶rsel sonucu"/>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5" y="2420888"/>
            <a:ext cx="4248472" cy="338437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2" name="Metin kutusu 1"/>
          <p:cNvSpPr txBox="1"/>
          <p:nvPr/>
        </p:nvSpPr>
        <p:spPr>
          <a:xfrm>
            <a:off x="4716016" y="2492896"/>
            <a:ext cx="3600400" cy="2585323"/>
          </a:xfrm>
          <a:prstGeom prst="rect">
            <a:avLst/>
          </a:prstGeom>
          <a:noFill/>
        </p:spPr>
        <p:txBody>
          <a:bodyPr wrap="square" rtlCol="0">
            <a:spAutoFit/>
          </a:bodyPr>
          <a:lstStyle/>
          <a:p>
            <a:r>
              <a:rPr lang="tr-TR" dirty="0" smtClean="0">
                <a:latin typeface="Century Gothic" panose="020B0502020202020204" pitchFamily="34" charset="0"/>
                <a:cs typeface="Arial" panose="020B0604020202020204" pitchFamily="34" charset="0"/>
              </a:rPr>
              <a:t>İşlevsel değerleri ile mekanların kullanışlılığını, estetik değerleriyle de yaşadığımız mekanların sıcak, sevimli ve renkli bir ortam haline gelmesini sağlar.</a:t>
            </a:r>
          </a:p>
          <a:p>
            <a:r>
              <a:rPr lang="tr-TR" dirty="0" smtClean="0">
                <a:latin typeface="Century Gothic" panose="020B0502020202020204" pitchFamily="34" charset="0"/>
                <a:cs typeface="Arial" panose="020B0604020202020204" pitchFamily="34" charset="0"/>
              </a:rPr>
              <a:t>Ülkemizin de önemli gelir kaynaklarından birini mobilya sektörü oluşturur.</a:t>
            </a:r>
            <a:endParaRPr lang="tr-TR" dirty="0">
              <a:latin typeface="Century Gothic" panose="020B0502020202020204" pitchFamily="34" charset="0"/>
              <a:cs typeface="Arial" panose="020B0604020202020204" pitchFamily="34" charset="0"/>
            </a:endParaRPr>
          </a:p>
        </p:txBody>
      </p:sp>
    </p:spTree>
    <p:extLst>
      <p:ext uri="{BB962C8B-B14F-4D97-AF65-F5344CB8AC3E}">
        <p14:creationId xmlns:p14="http://schemas.microsoft.com/office/powerpoint/2010/main" val="222243140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p:cNvSpPr/>
          <p:nvPr/>
        </p:nvSpPr>
        <p:spPr>
          <a:xfrm>
            <a:off x="3345904" y="1582340"/>
            <a:ext cx="4826496" cy="3970318"/>
          </a:xfrm>
          <a:prstGeom prst="rect">
            <a:avLst/>
          </a:prstGeom>
        </p:spPr>
        <p:txBody>
          <a:bodyPr wrap="square">
            <a:spAutoFit/>
          </a:bodyPr>
          <a:lstStyle/>
          <a:p>
            <a:pPr marL="109728">
              <a:buClr>
                <a:schemeClr val="accent3"/>
              </a:buClr>
              <a:defRPr/>
            </a:pPr>
            <a:r>
              <a:rPr lang="tr-TR" b="1" dirty="0">
                <a:latin typeface="Comic Sans MS" panose="030F0702030302020204" pitchFamily="66" charset="0"/>
              </a:rPr>
              <a:t>Mobilya, kereste, ağaç, sunta, MDF hammaddesi üreten atölye ve fabrikalarda,  gemi üretim fabrikalarında, ağaçla çalışan tüm endüstri kuruluşlarında, inşaat sektöründe, büro mobilya işlerinde, döşemecilikte, boya ve vernik işlerinde, ahşap koruma maddeleri, tutkal, cila ve boya üretiminde ve bunlara bağlı yan sanayi alanlarında, KOBİ (Küçük ve orta ölçekli işletmeler) düzeyindeki işyerlerinde ve dekorasyon sektöründe çalışabilmektedirler. </a:t>
            </a:r>
          </a:p>
          <a:p>
            <a:pPr marL="109728">
              <a:buClr>
                <a:schemeClr val="accent3"/>
              </a:buClr>
              <a:defRPr/>
            </a:pPr>
            <a:r>
              <a:rPr lang="tr-TR" b="1" u="sng" dirty="0">
                <a:latin typeface="Comic Sans MS" panose="030F0702030302020204" pitchFamily="66" charset="0"/>
              </a:rPr>
              <a:t>Ayrıca kendi işyerlerini de açabilirler.</a:t>
            </a:r>
          </a:p>
        </p:txBody>
      </p:sp>
      <p:pic>
        <p:nvPicPr>
          <p:cNvPr id="5" name="Resim 4"/>
          <p:cNvPicPr>
            <a:picLocks noChangeAspect="1"/>
          </p:cNvPicPr>
          <p:nvPr/>
        </p:nvPicPr>
        <p:blipFill rotWithShape="1">
          <a:blip r:embed="rId2">
            <a:extLst>
              <a:ext uri="{28A0092B-C50C-407E-A947-70E740481C1C}">
                <a14:useLocalDpi xmlns:a14="http://schemas.microsoft.com/office/drawing/2010/main" val="0"/>
              </a:ext>
            </a:extLst>
          </a:blip>
          <a:srcRect t="19098"/>
          <a:stretch/>
        </p:blipFill>
        <p:spPr>
          <a:xfrm rot="5400000">
            <a:off x="-2016035" y="1998162"/>
            <a:ext cx="6875871" cy="2843813"/>
          </a:xfrm>
          <a:prstGeom prst="rect">
            <a:avLst/>
          </a:prstGeom>
        </p:spPr>
      </p:pic>
      <p:sp>
        <p:nvSpPr>
          <p:cNvPr id="6" name="Dikdörtgen 5"/>
          <p:cNvSpPr/>
          <p:nvPr/>
        </p:nvSpPr>
        <p:spPr>
          <a:xfrm>
            <a:off x="2852122" y="6829"/>
            <a:ext cx="222476" cy="6858001"/>
          </a:xfrm>
          <a:prstGeom prst="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34937087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val Belirtme Çizgisi 5"/>
          <p:cNvSpPr/>
          <p:nvPr/>
        </p:nvSpPr>
        <p:spPr>
          <a:xfrm>
            <a:off x="4427984" y="188640"/>
            <a:ext cx="3888432" cy="2448272"/>
          </a:xfrm>
          <a:prstGeom prst="wedgeEllipseCallout">
            <a:avLst>
              <a:gd name="adj1" fmla="val -77411"/>
              <a:gd name="adj2" fmla="val 63727"/>
            </a:avLst>
          </a:prstGeom>
          <a:solidFill>
            <a:srgbClr val="92D050"/>
          </a:solidFill>
          <a:ln w="28575">
            <a:solidFill>
              <a:schemeClr val="tx1"/>
            </a:solidFill>
          </a:ln>
        </p:spPr>
        <p:style>
          <a:lnRef idx="1">
            <a:schemeClr val="accent5"/>
          </a:lnRef>
          <a:fillRef idx="2">
            <a:schemeClr val="accent5"/>
          </a:fillRef>
          <a:effectRef idx="1">
            <a:schemeClr val="accent5"/>
          </a:effectRef>
          <a:fontRef idx="minor">
            <a:schemeClr val="dk1"/>
          </a:fontRef>
        </p:style>
        <p:txBody>
          <a:bodyPr rtlCol="0" anchor="ctr"/>
          <a:lstStyle/>
          <a:p>
            <a:pPr algn="ctr">
              <a:lnSpc>
                <a:spcPct val="150000"/>
              </a:lnSpc>
            </a:pPr>
            <a:r>
              <a:rPr lang="tr-TR" sz="2000" b="1" dirty="0" smtClean="0">
                <a:ln w="1905"/>
                <a:solidFill>
                  <a:schemeClr val="tx1"/>
                </a:solidFill>
                <a:effectLst>
                  <a:innerShdw blurRad="69850" dist="43180" dir="5400000">
                    <a:srgbClr val="000000">
                      <a:alpha val="65000"/>
                    </a:srgbClr>
                  </a:innerShdw>
                </a:effectLst>
                <a:latin typeface="Comic Sans MS" pitchFamily="66" charset="0"/>
              </a:rPr>
              <a:t>OKULUMUZUN AVANTAJLARI/</a:t>
            </a:r>
          </a:p>
          <a:p>
            <a:pPr algn="ctr">
              <a:lnSpc>
                <a:spcPct val="150000"/>
              </a:lnSpc>
            </a:pPr>
            <a:r>
              <a:rPr lang="tr-TR" sz="2000" b="1" dirty="0" smtClean="0">
                <a:ln w="1905"/>
                <a:solidFill>
                  <a:schemeClr val="tx1"/>
                </a:solidFill>
                <a:effectLst>
                  <a:innerShdw blurRad="69850" dist="43180" dir="5400000">
                    <a:srgbClr val="000000">
                      <a:alpha val="65000"/>
                    </a:srgbClr>
                  </a:innerShdw>
                </a:effectLst>
                <a:latin typeface="Comic Sans MS" pitchFamily="66" charset="0"/>
              </a:rPr>
              <a:t>DEZAVANTAJLARI NELERDİR ?</a:t>
            </a:r>
            <a:endParaRPr lang="tr-TR" sz="2000" b="1" dirty="0">
              <a:ln w="1905"/>
              <a:solidFill>
                <a:schemeClr val="tx1"/>
              </a:solidFill>
              <a:effectLst>
                <a:innerShdw blurRad="69850" dist="43180" dir="5400000">
                  <a:srgbClr val="000000">
                    <a:alpha val="65000"/>
                  </a:srgbClr>
                </a:innerShdw>
              </a:effectLst>
              <a:latin typeface="Comic Sans MS" pitchFamily="66" charset="0"/>
            </a:endParaRPr>
          </a:p>
        </p:txBody>
      </p:sp>
      <p:pic>
        <p:nvPicPr>
          <p:cNvPr id="6146" name="Picture 2" descr="DÃÅÃNEN ile ilgili gÃ¶rsel sonucu"/>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2402430"/>
            <a:ext cx="2971800" cy="42291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867209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a:p>
        </p:txBody>
      </p:sp>
      <p:pic>
        <p:nvPicPr>
          <p:cNvPr id="4" name="İçerik Yer Tutucusu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562" y="16"/>
            <a:ext cx="9137437" cy="6857983"/>
          </a:xfrm>
        </p:spPr>
      </p:pic>
    </p:spTree>
    <p:extLst>
      <p:ext uri="{BB962C8B-B14F-4D97-AF65-F5344CB8AC3E}">
        <p14:creationId xmlns:p14="http://schemas.microsoft.com/office/powerpoint/2010/main" val="10457842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a:p>
        </p:txBody>
      </p:sp>
      <p:pic>
        <p:nvPicPr>
          <p:cNvPr id="4" name="İçerik Yer Tutucusu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9260"/>
            <a:ext cx="9144000" cy="6848739"/>
          </a:xfrm>
        </p:spPr>
      </p:pic>
    </p:spTree>
    <p:extLst>
      <p:ext uri="{BB962C8B-B14F-4D97-AF65-F5344CB8AC3E}">
        <p14:creationId xmlns:p14="http://schemas.microsoft.com/office/powerpoint/2010/main" val="19077870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a:p>
        </p:txBody>
      </p:sp>
      <p:pic>
        <p:nvPicPr>
          <p:cNvPr id="4" name="İçerik Yer Tutucusu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p:spPr>
      </p:pic>
    </p:spTree>
    <p:extLst>
      <p:ext uri="{BB962C8B-B14F-4D97-AF65-F5344CB8AC3E}">
        <p14:creationId xmlns:p14="http://schemas.microsoft.com/office/powerpoint/2010/main" val="211639004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sp>
        <p:nvSpPr>
          <p:cNvPr id="4" name="Dikdörtgen 3"/>
          <p:cNvSpPr/>
          <p:nvPr/>
        </p:nvSpPr>
        <p:spPr>
          <a:xfrm>
            <a:off x="1700367" y="355776"/>
            <a:ext cx="5676619" cy="2308324"/>
          </a:xfrm>
          <a:prstGeom prst="rect">
            <a:avLst/>
          </a:prstGeom>
          <a:noFill/>
        </p:spPr>
        <p:txBody>
          <a:bodyPr wrap="none" lIns="91440" tIns="45720" rIns="91440" bIns="45720">
            <a:spAutoFit/>
          </a:bodyPr>
          <a:lstStyle/>
          <a:p>
            <a:pPr algn="ctr"/>
            <a:r>
              <a:rPr lang="tr-TR" sz="4800" b="1" cap="none" spc="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TESİSAT TEKNOLOJİSİ </a:t>
            </a:r>
          </a:p>
          <a:p>
            <a:pPr algn="ctr"/>
            <a:r>
              <a:rPr lang="tr-TR" sz="48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VE</a:t>
            </a:r>
            <a:endParaRPr lang="tr-TR" sz="4800" b="1" cap="none" spc="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a:p>
            <a:pPr algn="ctr"/>
            <a:r>
              <a:rPr lang="tr-TR" sz="4800" b="1" cap="none" spc="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İKLİMLENDİRME</a:t>
            </a:r>
            <a:endParaRPr lang="tr-TR" sz="48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p:txBody>
      </p:sp>
      <p:pic>
        <p:nvPicPr>
          <p:cNvPr id="11266" name="Picture 2" descr="tesisat teknolojisi ve iklimlendirme, ile ilgili gÃ¶rsel sonucu"/>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5" y="3068960"/>
            <a:ext cx="3960440" cy="302433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2" name="Metin kutusu 1"/>
          <p:cNvSpPr txBox="1"/>
          <p:nvPr/>
        </p:nvSpPr>
        <p:spPr>
          <a:xfrm>
            <a:off x="4427984" y="3068960"/>
            <a:ext cx="4104456" cy="2862322"/>
          </a:xfrm>
          <a:prstGeom prst="rect">
            <a:avLst/>
          </a:prstGeom>
          <a:noFill/>
        </p:spPr>
        <p:txBody>
          <a:bodyPr wrap="square" rtlCol="0">
            <a:spAutoFit/>
          </a:bodyPr>
          <a:lstStyle/>
          <a:p>
            <a:pPr lvl="0" eaLnBrk="0" fontAlgn="base" hangingPunct="0">
              <a:spcBef>
                <a:spcPct val="0"/>
              </a:spcBef>
              <a:spcAft>
                <a:spcPct val="0"/>
              </a:spcAft>
              <a:defRPr/>
            </a:pPr>
            <a:r>
              <a:rPr lang="tr-TR" dirty="0">
                <a:latin typeface="Century Gothic" panose="020B0502020202020204" pitchFamily="34" charset="0"/>
                <a:ea typeface="Calibri" pitchFamily="34" charset="0"/>
                <a:cs typeface="Arial" panose="020B0604020202020204" pitchFamily="34" charset="0"/>
              </a:rPr>
              <a:t>Tesisat Teknolojisi ve İklimlendirme alanı insan hayatı boyunca ihtiyaç duyulan tüm yapılarda ısıtma, temiz su, atık su, yangın, doğal gaz, enerji, soğutma, iklimlendirme ve havalandırma  tesisat uygulamalarında sektörün ihtiyaç duyduğu nitelikli ara eleman yetiştirmek için faaliyetlerini sürdürmektedir</a:t>
            </a:r>
            <a:r>
              <a:rPr lang="tr-TR" b="1" dirty="0">
                <a:solidFill>
                  <a:srgbClr val="0F6FC6">
                    <a:lumMod val="50000"/>
                  </a:srgbClr>
                </a:solidFill>
                <a:latin typeface="Century Gothic" panose="020B0502020202020204" pitchFamily="34" charset="0"/>
                <a:ea typeface="Calibri" pitchFamily="34" charset="0"/>
                <a:cs typeface="Arial" charset="0"/>
              </a:rPr>
              <a:t>. </a:t>
            </a:r>
          </a:p>
        </p:txBody>
      </p:sp>
    </p:spTree>
    <p:extLst>
      <p:ext uri="{BB962C8B-B14F-4D97-AF65-F5344CB8AC3E}">
        <p14:creationId xmlns:p14="http://schemas.microsoft.com/office/powerpoint/2010/main" val="90155840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p:cNvSpPr/>
          <p:nvPr/>
        </p:nvSpPr>
        <p:spPr>
          <a:xfrm>
            <a:off x="3563888" y="394691"/>
            <a:ext cx="4968552" cy="6186309"/>
          </a:xfrm>
          <a:prstGeom prst="rect">
            <a:avLst/>
          </a:prstGeom>
        </p:spPr>
        <p:txBody>
          <a:bodyPr wrap="square">
            <a:spAutoFit/>
          </a:bodyPr>
          <a:lstStyle/>
          <a:p>
            <a:pPr>
              <a:defRPr/>
            </a:pPr>
            <a:r>
              <a:rPr lang="tr-TR" b="1" dirty="0" smtClean="0">
                <a:latin typeface="Comic Sans MS" panose="030F0702030302020204" pitchFamily="66" charset="0"/>
              </a:rPr>
              <a:t>-Doğalgaz </a:t>
            </a:r>
            <a:r>
              <a:rPr lang="tr-TR" b="1" dirty="0">
                <a:latin typeface="Comic Sans MS" panose="030F0702030302020204" pitchFamily="66" charset="0"/>
              </a:rPr>
              <a:t>taahhüt firmalarında,</a:t>
            </a:r>
          </a:p>
          <a:p>
            <a:pPr>
              <a:defRPr/>
            </a:pPr>
            <a:r>
              <a:rPr lang="tr-TR" b="1" dirty="0" smtClean="0">
                <a:latin typeface="Comic Sans MS" panose="030F0702030302020204" pitchFamily="66" charset="0"/>
              </a:rPr>
              <a:t>-Yakıcı </a:t>
            </a:r>
            <a:r>
              <a:rPr lang="tr-TR" b="1" dirty="0">
                <a:latin typeface="Comic Sans MS" panose="030F0702030302020204" pitchFamily="66" charset="0"/>
              </a:rPr>
              <a:t>cihazların servislerinde,</a:t>
            </a:r>
          </a:p>
          <a:p>
            <a:pPr>
              <a:defRPr/>
            </a:pPr>
            <a:r>
              <a:rPr lang="tr-TR" b="1" dirty="0" smtClean="0">
                <a:latin typeface="Comic Sans MS" panose="030F0702030302020204" pitchFamily="66" charset="0"/>
              </a:rPr>
              <a:t>-Kazan </a:t>
            </a:r>
            <a:r>
              <a:rPr lang="tr-TR" b="1" dirty="0">
                <a:latin typeface="Comic Sans MS" panose="030F0702030302020204" pitchFamily="66" charset="0"/>
              </a:rPr>
              <a:t>imalathanelerinde</a:t>
            </a:r>
          </a:p>
          <a:p>
            <a:pPr>
              <a:defRPr/>
            </a:pPr>
            <a:r>
              <a:rPr lang="tr-TR" b="1" dirty="0" smtClean="0">
                <a:latin typeface="Comic Sans MS" panose="030F0702030302020204" pitchFamily="66" charset="0"/>
              </a:rPr>
              <a:t>-Sıhhi </a:t>
            </a:r>
            <a:r>
              <a:rPr lang="tr-TR" b="1" dirty="0">
                <a:latin typeface="Comic Sans MS" panose="030F0702030302020204" pitchFamily="66" charset="0"/>
              </a:rPr>
              <a:t>tesisat taahhüt firmalarında,</a:t>
            </a:r>
          </a:p>
          <a:p>
            <a:pPr>
              <a:defRPr/>
            </a:pPr>
            <a:r>
              <a:rPr lang="tr-TR" b="1" dirty="0" smtClean="0">
                <a:latin typeface="Comic Sans MS" panose="030F0702030302020204" pitchFamily="66" charset="0"/>
              </a:rPr>
              <a:t>-Isıtma </a:t>
            </a:r>
            <a:r>
              <a:rPr lang="tr-TR" b="1" dirty="0">
                <a:latin typeface="Comic Sans MS" panose="030F0702030302020204" pitchFamily="66" charset="0"/>
              </a:rPr>
              <a:t>tesisatı taahhüt firmalarında,</a:t>
            </a:r>
          </a:p>
          <a:p>
            <a:pPr>
              <a:defRPr/>
            </a:pPr>
            <a:r>
              <a:rPr lang="tr-TR" b="1" dirty="0" smtClean="0">
                <a:latin typeface="Comic Sans MS" panose="030F0702030302020204" pitchFamily="66" charset="0"/>
              </a:rPr>
              <a:t>-Soğutma </a:t>
            </a:r>
            <a:r>
              <a:rPr lang="tr-TR" b="1" dirty="0">
                <a:latin typeface="Comic Sans MS" panose="030F0702030302020204" pitchFamily="66" charset="0"/>
              </a:rPr>
              <a:t>ve klima servislerinde,</a:t>
            </a:r>
          </a:p>
          <a:p>
            <a:pPr>
              <a:defRPr/>
            </a:pPr>
            <a:r>
              <a:rPr lang="tr-TR" b="1" dirty="0" smtClean="0">
                <a:latin typeface="Comic Sans MS" panose="030F0702030302020204" pitchFamily="66" charset="0"/>
              </a:rPr>
              <a:t>-Soğutma </a:t>
            </a:r>
            <a:r>
              <a:rPr lang="tr-TR" b="1" dirty="0">
                <a:latin typeface="Comic Sans MS" panose="030F0702030302020204" pitchFamily="66" charset="0"/>
              </a:rPr>
              <a:t>tesisatı taahhüt firmalarında,</a:t>
            </a:r>
          </a:p>
          <a:p>
            <a:pPr>
              <a:defRPr/>
            </a:pPr>
            <a:r>
              <a:rPr lang="tr-TR" b="1" dirty="0" smtClean="0">
                <a:latin typeface="Comic Sans MS" panose="030F0702030302020204" pitchFamily="66" charset="0"/>
              </a:rPr>
              <a:t>-İklimlendirme </a:t>
            </a:r>
            <a:r>
              <a:rPr lang="tr-TR" b="1" dirty="0">
                <a:latin typeface="Comic Sans MS" panose="030F0702030302020204" pitchFamily="66" charset="0"/>
              </a:rPr>
              <a:t>firmaları imalathanelerinde,</a:t>
            </a:r>
          </a:p>
          <a:p>
            <a:pPr>
              <a:defRPr/>
            </a:pPr>
            <a:r>
              <a:rPr lang="tr-TR" b="1" dirty="0" smtClean="0">
                <a:latin typeface="Comic Sans MS" panose="030F0702030302020204" pitchFamily="66" charset="0"/>
              </a:rPr>
              <a:t>-Güneş </a:t>
            </a:r>
            <a:r>
              <a:rPr lang="tr-TR" b="1" dirty="0">
                <a:latin typeface="Comic Sans MS" panose="030F0702030302020204" pitchFamily="66" charset="0"/>
              </a:rPr>
              <a:t>enerjisi kurulum ve montaj firmalarında</a:t>
            </a:r>
          </a:p>
          <a:p>
            <a:pPr>
              <a:defRPr/>
            </a:pPr>
            <a:r>
              <a:rPr lang="tr-TR" b="1" dirty="0" smtClean="0">
                <a:latin typeface="Comic Sans MS" panose="030F0702030302020204" pitchFamily="66" charset="0"/>
              </a:rPr>
              <a:t>-Kamu </a:t>
            </a:r>
            <a:r>
              <a:rPr lang="tr-TR" b="1" dirty="0">
                <a:latin typeface="Comic Sans MS" panose="030F0702030302020204" pitchFamily="66" charset="0"/>
              </a:rPr>
              <a:t>kurumlarında teknisyen ve teknisyen yardımcısı,</a:t>
            </a:r>
          </a:p>
          <a:p>
            <a:pPr>
              <a:defRPr/>
            </a:pPr>
            <a:r>
              <a:rPr lang="tr-TR" b="1" dirty="0" smtClean="0">
                <a:latin typeface="Comic Sans MS" panose="030F0702030302020204" pitchFamily="66" charset="0"/>
              </a:rPr>
              <a:t>-Taahhüt </a:t>
            </a:r>
            <a:r>
              <a:rPr lang="tr-TR" b="1" dirty="0">
                <a:latin typeface="Comic Sans MS" panose="030F0702030302020204" pitchFamily="66" charset="0"/>
              </a:rPr>
              <a:t>firmalarında Sızdırmazlık kaynağı gerektiren işlerde,</a:t>
            </a:r>
          </a:p>
          <a:p>
            <a:pPr>
              <a:defRPr/>
            </a:pPr>
            <a:r>
              <a:rPr lang="tr-TR" b="1" dirty="0" smtClean="0">
                <a:latin typeface="Comic Sans MS" panose="030F0702030302020204" pitchFamily="66" charset="0"/>
              </a:rPr>
              <a:t>-Tüm </a:t>
            </a:r>
            <a:r>
              <a:rPr lang="tr-TR" b="1" dirty="0">
                <a:latin typeface="Comic Sans MS" panose="030F0702030302020204" pitchFamily="66" charset="0"/>
              </a:rPr>
              <a:t>kazan dairelerinde ateşçi veya teknik servis elemanı,</a:t>
            </a:r>
          </a:p>
          <a:p>
            <a:pPr>
              <a:defRPr/>
            </a:pPr>
            <a:r>
              <a:rPr lang="tr-TR" b="1" dirty="0" smtClean="0">
                <a:latin typeface="Comic Sans MS" panose="030F0702030302020204" pitchFamily="66" charset="0"/>
              </a:rPr>
              <a:t>-Eğitim </a:t>
            </a:r>
            <a:r>
              <a:rPr lang="tr-TR" b="1" dirty="0">
                <a:latin typeface="Comic Sans MS" panose="030F0702030302020204" pitchFamily="66" charset="0"/>
              </a:rPr>
              <a:t>aldığı alan/dal ile alakalı işyerlerinde çalışabilirler.</a:t>
            </a:r>
          </a:p>
          <a:p>
            <a:pPr>
              <a:defRPr/>
            </a:pPr>
            <a:r>
              <a:rPr lang="tr-TR" b="1" u="sng" dirty="0">
                <a:latin typeface="Comic Sans MS" panose="030F0702030302020204" pitchFamily="66" charset="0"/>
              </a:rPr>
              <a:t>Ayrıca kendi işyerlerini de açabilirler.</a:t>
            </a:r>
          </a:p>
          <a:p>
            <a:pPr marL="285750" indent="-285750">
              <a:lnSpc>
                <a:spcPct val="150000"/>
              </a:lnSpc>
              <a:buFont typeface="Arial" pitchFamily="34" charset="0"/>
              <a:buChar char="•"/>
            </a:pPr>
            <a:endParaRPr lang="es-ES" dirty="0">
              <a:latin typeface="Comic Sans MS" pitchFamily="66" charset="0"/>
            </a:endParaRPr>
          </a:p>
          <a:p>
            <a:pPr marL="285750" indent="-285750">
              <a:lnSpc>
                <a:spcPct val="150000"/>
              </a:lnSpc>
              <a:buFont typeface="Arial" pitchFamily="34" charset="0"/>
              <a:buChar char="•"/>
            </a:pPr>
            <a:endParaRPr lang="tr-TR" altLang="tr-TR" dirty="0">
              <a:solidFill>
                <a:srgbClr val="000000"/>
              </a:solidFill>
              <a:latin typeface="Comic Sans MS" pitchFamily="66" charset="0"/>
            </a:endParaRPr>
          </a:p>
        </p:txBody>
      </p:sp>
      <p:pic>
        <p:nvPicPr>
          <p:cNvPr id="5" name="Resim 4"/>
          <p:cNvPicPr>
            <a:picLocks noChangeAspect="1"/>
          </p:cNvPicPr>
          <p:nvPr/>
        </p:nvPicPr>
        <p:blipFill rotWithShape="1">
          <a:blip r:embed="rId2">
            <a:extLst>
              <a:ext uri="{28A0092B-C50C-407E-A947-70E740481C1C}">
                <a14:useLocalDpi xmlns:a14="http://schemas.microsoft.com/office/drawing/2010/main" val="0"/>
              </a:ext>
            </a:extLst>
          </a:blip>
          <a:srcRect l="21551" r="3449"/>
          <a:stretch/>
        </p:blipFill>
        <p:spPr>
          <a:xfrm rot="16200000">
            <a:off x="-2007094" y="2007095"/>
            <a:ext cx="6858000" cy="2843808"/>
          </a:xfrm>
          <a:prstGeom prst="rect">
            <a:avLst/>
          </a:prstGeom>
        </p:spPr>
      </p:pic>
      <p:sp>
        <p:nvSpPr>
          <p:cNvPr id="6" name="Dikdörtgen 5"/>
          <p:cNvSpPr/>
          <p:nvPr/>
        </p:nvSpPr>
        <p:spPr>
          <a:xfrm>
            <a:off x="2852122" y="6829"/>
            <a:ext cx="222476" cy="6858001"/>
          </a:xfrm>
          <a:prstGeom prst="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189545480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a:p>
        </p:txBody>
      </p:sp>
      <p:pic>
        <p:nvPicPr>
          <p:cNvPr id="4" name="İçerik Yer Tutucusu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p:spPr>
      </p:pic>
    </p:spTree>
    <p:extLst>
      <p:ext uri="{BB962C8B-B14F-4D97-AF65-F5344CB8AC3E}">
        <p14:creationId xmlns:p14="http://schemas.microsoft.com/office/powerpoint/2010/main" val="294507611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a:p>
        </p:txBody>
      </p:sp>
      <p:pic>
        <p:nvPicPr>
          <p:cNvPr id="4" name="İçerik Yer Tutucusu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p:spPr>
      </p:pic>
    </p:spTree>
    <p:extLst>
      <p:ext uri="{BB962C8B-B14F-4D97-AF65-F5344CB8AC3E}">
        <p14:creationId xmlns:p14="http://schemas.microsoft.com/office/powerpoint/2010/main" val="150195833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a:p>
        </p:txBody>
      </p:sp>
      <p:pic>
        <p:nvPicPr>
          <p:cNvPr id="4" name="İçerik Yer Tutucusu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rot="5400000">
            <a:off x="1142999" y="-1142998"/>
            <a:ext cx="6858002" cy="9144000"/>
          </a:xfrm>
        </p:spPr>
      </p:pic>
    </p:spTree>
    <p:extLst>
      <p:ext uri="{BB962C8B-B14F-4D97-AF65-F5344CB8AC3E}">
        <p14:creationId xmlns:p14="http://schemas.microsoft.com/office/powerpoint/2010/main" val="24197269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Unvan 1"/>
          <p:cNvSpPr>
            <a:spLocks noGrp="1"/>
          </p:cNvSpPr>
          <p:nvPr>
            <p:ph type="title"/>
          </p:nvPr>
        </p:nvSpPr>
        <p:spPr>
          <a:xfrm>
            <a:off x="457200" y="3789040"/>
            <a:ext cx="8229600" cy="1143000"/>
          </a:xfrm>
        </p:spPr>
        <p:txBody>
          <a:bodyPr/>
          <a:lstStyle/>
          <a:p>
            <a:r>
              <a:rPr lang="tr-TR" b="1" dirty="0" smtClean="0">
                <a:gradFill flip="none" rotWithShape="1">
                  <a:gsLst>
                    <a:gs pos="0">
                      <a:schemeClr val="accent6">
                        <a:lumMod val="89000"/>
                      </a:schemeClr>
                    </a:gs>
                    <a:gs pos="23000">
                      <a:schemeClr val="accent6">
                        <a:lumMod val="89000"/>
                      </a:schemeClr>
                    </a:gs>
                    <a:gs pos="69000">
                      <a:schemeClr val="accent6">
                        <a:lumMod val="75000"/>
                      </a:schemeClr>
                    </a:gs>
                    <a:gs pos="97000">
                      <a:schemeClr val="accent6">
                        <a:lumMod val="70000"/>
                      </a:schemeClr>
                    </a:gs>
                  </a:gsLst>
                  <a:path path="circle">
                    <a:fillToRect l="50000" t="50000" r="50000" b="50000"/>
                  </a:path>
                  <a:tileRect/>
                </a:gradFill>
                <a:effectLst>
                  <a:glow rad="889000">
                    <a:schemeClr val="accent1">
                      <a:alpha val="40000"/>
                    </a:schemeClr>
                  </a:glow>
                </a:effectLst>
              </a:rPr>
              <a:t>KÜTÜPHANEMİZ</a:t>
            </a:r>
            <a:endParaRPr lang="tr-TR" b="1" dirty="0">
              <a:gradFill flip="none" rotWithShape="1">
                <a:gsLst>
                  <a:gs pos="0">
                    <a:schemeClr val="accent6">
                      <a:lumMod val="89000"/>
                    </a:schemeClr>
                  </a:gs>
                  <a:gs pos="23000">
                    <a:schemeClr val="accent6">
                      <a:lumMod val="89000"/>
                    </a:schemeClr>
                  </a:gs>
                  <a:gs pos="69000">
                    <a:schemeClr val="accent6">
                      <a:lumMod val="75000"/>
                    </a:schemeClr>
                  </a:gs>
                  <a:gs pos="97000">
                    <a:schemeClr val="accent6">
                      <a:lumMod val="70000"/>
                    </a:schemeClr>
                  </a:gs>
                </a:gsLst>
                <a:path path="circle">
                  <a:fillToRect l="50000" t="50000" r="50000" b="50000"/>
                </a:path>
                <a:tileRect/>
              </a:gradFill>
              <a:effectLst>
                <a:glow rad="889000">
                  <a:schemeClr val="accent1">
                    <a:alpha val="40000"/>
                  </a:schemeClr>
                </a:glow>
              </a:effectLst>
            </a:endParaRPr>
          </a:p>
        </p:txBody>
      </p:sp>
    </p:spTree>
    <p:extLst>
      <p:ext uri="{BB962C8B-B14F-4D97-AF65-F5344CB8AC3E}">
        <p14:creationId xmlns:p14="http://schemas.microsoft.com/office/powerpoint/2010/main" val="5998186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çerik Yer Tutucusu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 y="0"/>
            <a:ext cx="9127773" cy="6858000"/>
          </a:xfrm>
        </p:spPr>
      </p:pic>
      <p:sp>
        <p:nvSpPr>
          <p:cNvPr id="2" name="Unvan 1"/>
          <p:cNvSpPr>
            <a:spLocks noGrp="1"/>
          </p:cNvSpPr>
          <p:nvPr>
            <p:ph type="title"/>
          </p:nvPr>
        </p:nvSpPr>
        <p:spPr>
          <a:xfrm>
            <a:off x="914400" y="980728"/>
            <a:ext cx="8229600" cy="1143000"/>
          </a:xfrm>
        </p:spPr>
        <p:txBody>
          <a:bodyPr/>
          <a:lstStyle/>
          <a:p>
            <a:r>
              <a:rPr lang="tr-TR" dirty="0" smtClean="0">
                <a:gradFill>
                  <a:gsLst>
                    <a:gs pos="0">
                      <a:schemeClr val="accent6">
                        <a:lumMod val="89000"/>
                      </a:schemeClr>
                    </a:gs>
                    <a:gs pos="23000">
                      <a:schemeClr val="accent6">
                        <a:lumMod val="89000"/>
                      </a:schemeClr>
                    </a:gs>
                    <a:gs pos="69000">
                      <a:schemeClr val="accent6">
                        <a:lumMod val="75000"/>
                      </a:schemeClr>
                    </a:gs>
                    <a:gs pos="97000">
                      <a:schemeClr val="accent6">
                        <a:lumMod val="70000"/>
                      </a:schemeClr>
                    </a:gs>
                  </a:gsLst>
                  <a:path path="circle">
                    <a:fillToRect l="50000" t="50000" r="50000" b="50000"/>
                  </a:path>
                </a:gradFill>
                <a:effectLst>
                  <a:glow rad="1181100">
                    <a:schemeClr val="accent1">
                      <a:alpha val="40000"/>
                    </a:schemeClr>
                  </a:glow>
                </a:effectLst>
              </a:rPr>
              <a:t>YEMEKHANE</a:t>
            </a:r>
            <a:endParaRPr lang="tr-TR" dirty="0">
              <a:gradFill>
                <a:gsLst>
                  <a:gs pos="0">
                    <a:schemeClr val="accent6">
                      <a:lumMod val="89000"/>
                    </a:schemeClr>
                  </a:gs>
                  <a:gs pos="23000">
                    <a:schemeClr val="accent6">
                      <a:lumMod val="89000"/>
                    </a:schemeClr>
                  </a:gs>
                  <a:gs pos="69000">
                    <a:schemeClr val="accent6">
                      <a:lumMod val="75000"/>
                    </a:schemeClr>
                  </a:gs>
                  <a:gs pos="97000">
                    <a:schemeClr val="accent6">
                      <a:lumMod val="70000"/>
                    </a:schemeClr>
                  </a:gs>
                </a:gsLst>
                <a:path path="circle">
                  <a:fillToRect l="50000" t="50000" r="50000" b="50000"/>
                </a:path>
              </a:gradFill>
              <a:effectLst>
                <a:glow rad="1181100">
                  <a:schemeClr val="accent1">
                    <a:alpha val="40000"/>
                  </a:schemeClr>
                </a:glow>
              </a:effectLst>
            </a:endParaRPr>
          </a:p>
        </p:txBody>
      </p:sp>
    </p:spTree>
    <p:extLst>
      <p:ext uri="{BB962C8B-B14F-4D97-AF65-F5344CB8AC3E}">
        <p14:creationId xmlns:p14="http://schemas.microsoft.com/office/powerpoint/2010/main" val="41799661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p:cNvPicPr>
            <a:picLocks noChangeAspect="1"/>
          </p:cNvPicPr>
          <p:nvPr/>
        </p:nvPicPr>
        <p:blipFill rotWithShape="1">
          <a:blip r:embed="rId2" cstate="print">
            <a:clrChange>
              <a:clrFrom>
                <a:srgbClr val="F6F6F6"/>
              </a:clrFrom>
              <a:clrTo>
                <a:srgbClr val="F6F6F6">
                  <a:alpha val="0"/>
                </a:srgbClr>
              </a:clrTo>
            </a:clrChange>
            <a:extLst>
              <a:ext uri="{28A0092B-C50C-407E-A947-70E740481C1C}">
                <a14:useLocalDpi xmlns:a14="http://schemas.microsoft.com/office/drawing/2010/main" val="0"/>
              </a:ext>
            </a:extLst>
          </a:blip>
          <a:srcRect l="69246" r="1"/>
          <a:stretch/>
        </p:blipFill>
        <p:spPr>
          <a:xfrm>
            <a:off x="29981" y="945683"/>
            <a:ext cx="1766777" cy="5733256"/>
          </a:xfrm>
          <a:prstGeom prst="rect">
            <a:avLst/>
          </a:prstGeom>
        </p:spPr>
      </p:pic>
      <p:sp>
        <p:nvSpPr>
          <p:cNvPr id="3" name="Dikdörtgen 2"/>
          <p:cNvSpPr/>
          <p:nvPr/>
        </p:nvSpPr>
        <p:spPr>
          <a:xfrm>
            <a:off x="0" y="1484784"/>
            <a:ext cx="467544" cy="64807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8" name="Dikdörtgen 27"/>
          <p:cNvSpPr/>
          <p:nvPr/>
        </p:nvSpPr>
        <p:spPr>
          <a:xfrm>
            <a:off x="29981" y="3488275"/>
            <a:ext cx="467544" cy="64807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9" name="Dikdörtgen 28"/>
          <p:cNvSpPr/>
          <p:nvPr/>
        </p:nvSpPr>
        <p:spPr>
          <a:xfrm>
            <a:off x="0" y="5493558"/>
            <a:ext cx="467544" cy="64807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 name="Dikdörtgen 1"/>
          <p:cNvSpPr/>
          <p:nvPr/>
        </p:nvSpPr>
        <p:spPr>
          <a:xfrm>
            <a:off x="2195736" y="1486525"/>
            <a:ext cx="3672408" cy="923330"/>
          </a:xfrm>
          <a:prstGeom prst="rect">
            <a:avLst/>
          </a:prstGeom>
        </p:spPr>
        <p:txBody>
          <a:bodyPr wrap="square">
            <a:spAutoFit/>
          </a:bodyPr>
          <a:lstStyle/>
          <a:p>
            <a:pPr marL="285750" indent="-285750" algn="just">
              <a:buFont typeface="Arial" pitchFamily="34" charset="0"/>
              <a:buChar char="•"/>
            </a:pPr>
            <a:r>
              <a:rPr lang="tr-TR" dirty="0">
                <a:latin typeface="Comic Sans MS" pitchFamily="66" charset="0"/>
              </a:rPr>
              <a:t>Meslek lisesi mezunları iş yeri açma belgesini almaya hak kazanırlar.</a:t>
            </a:r>
          </a:p>
        </p:txBody>
      </p:sp>
      <p:sp>
        <p:nvSpPr>
          <p:cNvPr id="4" name="Dikdörtgen 3"/>
          <p:cNvSpPr/>
          <p:nvPr/>
        </p:nvSpPr>
        <p:spPr>
          <a:xfrm>
            <a:off x="2255979" y="3068960"/>
            <a:ext cx="3582144" cy="1200329"/>
          </a:xfrm>
          <a:prstGeom prst="rect">
            <a:avLst/>
          </a:prstGeom>
        </p:spPr>
        <p:txBody>
          <a:bodyPr wrap="square">
            <a:spAutoFit/>
          </a:bodyPr>
          <a:lstStyle/>
          <a:p>
            <a:pPr marL="285750" indent="-285750" algn="just">
              <a:buFont typeface="Arial" pitchFamily="34" charset="0"/>
              <a:buChar char="•"/>
            </a:pPr>
            <a:r>
              <a:rPr lang="tr-TR" dirty="0" smtClean="0">
                <a:latin typeface="Comic Sans MS" pitchFamily="66" charset="0"/>
              </a:rPr>
              <a:t>12</a:t>
            </a:r>
            <a:r>
              <a:rPr lang="tr-TR" dirty="0">
                <a:latin typeface="Comic Sans MS" pitchFamily="66" charset="0"/>
              </a:rPr>
              <a:t>. sınıf öğrencileri haftada 3 gün, işletmelerde staj yapar ve asgari ücretin %30 unu kazanır. </a:t>
            </a:r>
          </a:p>
        </p:txBody>
      </p:sp>
      <p:sp>
        <p:nvSpPr>
          <p:cNvPr id="6" name="Metin kutusu 5"/>
          <p:cNvSpPr txBox="1"/>
          <p:nvPr/>
        </p:nvSpPr>
        <p:spPr>
          <a:xfrm>
            <a:off x="2286000" y="5085184"/>
            <a:ext cx="3582144" cy="646331"/>
          </a:xfrm>
          <a:prstGeom prst="rect">
            <a:avLst/>
          </a:prstGeom>
          <a:noFill/>
        </p:spPr>
        <p:txBody>
          <a:bodyPr wrap="square" rtlCol="0">
            <a:spAutoFit/>
          </a:bodyPr>
          <a:lstStyle/>
          <a:p>
            <a:pPr marL="285750" indent="-285750" algn="just">
              <a:buFont typeface="Arial" pitchFamily="34" charset="0"/>
              <a:buChar char="•"/>
            </a:pPr>
            <a:r>
              <a:rPr lang="tr-TR" dirty="0" smtClean="0">
                <a:latin typeface="Comic Sans MS" pitchFamily="66" charset="0"/>
              </a:rPr>
              <a:t>M.T.O.K Puanı ile üniversitelere yerleşebilirler.</a:t>
            </a:r>
            <a:endParaRPr lang="tr-TR" dirty="0">
              <a:latin typeface="Comic Sans MS" pitchFamily="66" charset="0"/>
            </a:endParaRPr>
          </a:p>
        </p:txBody>
      </p:sp>
      <p:pic>
        <p:nvPicPr>
          <p:cNvPr id="13" name="Picture 2" descr="Ä°lgili resim"/>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5028"/>
          <a:stretch/>
        </p:blipFill>
        <p:spPr bwMode="auto">
          <a:xfrm>
            <a:off x="6479704" y="2409855"/>
            <a:ext cx="2664296" cy="1897868"/>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iÅ yeri aÃ§ma belgesi ile ilgili gÃ¶rsel sonucu"/>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88224" y="1185719"/>
            <a:ext cx="2304256" cy="122413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graphicFrame>
        <p:nvGraphicFramePr>
          <p:cNvPr id="9" name="Tablo 8"/>
          <p:cNvGraphicFramePr>
            <a:graphicFrameLocks noGrp="1"/>
          </p:cNvGraphicFramePr>
          <p:nvPr>
            <p:extLst>
              <p:ext uri="{D42A27DB-BD31-4B8C-83A1-F6EECF244321}">
                <p14:modId xmlns:p14="http://schemas.microsoft.com/office/powerpoint/2010/main" val="3877565583"/>
              </p:ext>
            </p:extLst>
          </p:nvPr>
        </p:nvGraphicFramePr>
        <p:xfrm>
          <a:off x="6012159" y="4816137"/>
          <a:ext cx="3071869" cy="1472184"/>
        </p:xfrm>
        <a:graphic>
          <a:graphicData uri="http://schemas.openxmlformats.org/drawingml/2006/table">
            <a:tbl>
              <a:tblPr firstRow="1" firstCol="1" bandRow="1">
                <a:tableStyleId>{5A111915-BE36-4E01-A7E5-04B1672EAD32}</a:tableStyleId>
              </a:tblPr>
              <a:tblGrid>
                <a:gridCol w="1154721"/>
                <a:gridCol w="1032311"/>
                <a:gridCol w="884837"/>
              </a:tblGrid>
              <a:tr h="403448">
                <a:tc>
                  <a:txBody>
                    <a:bodyPr/>
                    <a:lstStyle/>
                    <a:p>
                      <a:pPr>
                        <a:lnSpc>
                          <a:spcPct val="115000"/>
                        </a:lnSpc>
                        <a:spcAft>
                          <a:spcPts val="0"/>
                        </a:spcAft>
                      </a:pPr>
                      <a:r>
                        <a:rPr lang="tr-TR" sz="1200" dirty="0">
                          <a:effectLst/>
                          <a:latin typeface="Comic Sans MS" pitchFamily="66" charset="0"/>
                        </a:rPr>
                        <a:t>ÜNİVERSİTE </a:t>
                      </a:r>
                      <a:endParaRPr lang="tr-TR" sz="1200" dirty="0">
                        <a:effectLst/>
                        <a:latin typeface="Comic Sans MS" pitchFamily="66" charset="0"/>
                        <a:ea typeface="Calibri"/>
                        <a:cs typeface="Times New Roman"/>
                      </a:endParaRPr>
                    </a:p>
                  </a:txBody>
                  <a:tcPr marL="68580" marR="68580" marT="0" marB="0"/>
                </a:tc>
                <a:tc>
                  <a:txBody>
                    <a:bodyPr/>
                    <a:lstStyle/>
                    <a:p>
                      <a:pPr>
                        <a:lnSpc>
                          <a:spcPct val="115000"/>
                        </a:lnSpc>
                        <a:spcAft>
                          <a:spcPts val="0"/>
                        </a:spcAft>
                      </a:pPr>
                      <a:r>
                        <a:rPr lang="tr-TR" sz="1200">
                          <a:effectLst/>
                          <a:latin typeface="Comic Sans MS" pitchFamily="66" charset="0"/>
                        </a:rPr>
                        <a:t>BÖLÜM</a:t>
                      </a:r>
                      <a:endParaRPr lang="tr-TR" sz="1200">
                        <a:effectLst/>
                        <a:latin typeface="Comic Sans MS" pitchFamily="66" charset="0"/>
                        <a:ea typeface="Calibri"/>
                        <a:cs typeface="Times New Roman"/>
                      </a:endParaRPr>
                    </a:p>
                  </a:txBody>
                  <a:tcPr marL="68580" marR="68580" marT="0" marB="0"/>
                </a:tc>
                <a:tc>
                  <a:txBody>
                    <a:bodyPr/>
                    <a:lstStyle/>
                    <a:p>
                      <a:pPr>
                        <a:lnSpc>
                          <a:spcPct val="115000"/>
                        </a:lnSpc>
                        <a:spcAft>
                          <a:spcPts val="0"/>
                        </a:spcAft>
                      </a:pPr>
                      <a:r>
                        <a:rPr lang="tr-TR" sz="1200">
                          <a:effectLst/>
                          <a:latin typeface="Comic Sans MS" pitchFamily="66" charset="0"/>
                        </a:rPr>
                        <a:t>TABAN PUANI</a:t>
                      </a:r>
                      <a:endParaRPr lang="tr-TR" sz="1200">
                        <a:effectLst/>
                        <a:latin typeface="Comic Sans MS" pitchFamily="66" charset="0"/>
                        <a:ea typeface="Calibri"/>
                        <a:cs typeface="Times New Roman"/>
                      </a:endParaRPr>
                    </a:p>
                  </a:txBody>
                  <a:tcPr marL="68580" marR="68580" marT="0" marB="0"/>
                </a:tc>
              </a:tr>
              <a:tr h="403448">
                <a:tc>
                  <a:txBody>
                    <a:bodyPr/>
                    <a:lstStyle/>
                    <a:p>
                      <a:pPr>
                        <a:lnSpc>
                          <a:spcPct val="115000"/>
                        </a:lnSpc>
                        <a:spcAft>
                          <a:spcPts val="0"/>
                        </a:spcAft>
                      </a:pPr>
                      <a:r>
                        <a:rPr lang="tr-TR" sz="1200" dirty="0" smtClean="0">
                          <a:effectLst/>
                          <a:latin typeface="Comic Sans MS" pitchFamily="66" charset="0"/>
                        </a:rPr>
                        <a:t>KTÜ</a:t>
                      </a:r>
                      <a:endParaRPr lang="tr-TR" sz="1200" dirty="0">
                        <a:effectLst/>
                        <a:latin typeface="Comic Sans MS" pitchFamily="66" charset="0"/>
                        <a:ea typeface="Calibri"/>
                        <a:cs typeface="Times New Roman"/>
                      </a:endParaRPr>
                    </a:p>
                  </a:txBody>
                  <a:tcPr marL="68580" marR="68580" marT="0" marB="0"/>
                </a:tc>
                <a:tc>
                  <a:txBody>
                    <a:bodyPr/>
                    <a:lstStyle/>
                    <a:p>
                      <a:pPr>
                        <a:lnSpc>
                          <a:spcPct val="115000"/>
                        </a:lnSpc>
                        <a:spcAft>
                          <a:spcPts val="0"/>
                        </a:spcAft>
                      </a:pPr>
                      <a:r>
                        <a:rPr lang="tr-TR" sz="1200" dirty="0">
                          <a:effectLst/>
                          <a:latin typeface="Comic Sans MS" pitchFamily="66" charset="0"/>
                        </a:rPr>
                        <a:t>Yazılım mühendisliği</a:t>
                      </a:r>
                      <a:endParaRPr lang="tr-TR" sz="1200" dirty="0">
                        <a:effectLst/>
                        <a:latin typeface="Comic Sans MS" pitchFamily="66" charset="0"/>
                        <a:ea typeface="Calibri"/>
                        <a:cs typeface="Times New Roman"/>
                      </a:endParaRPr>
                    </a:p>
                  </a:txBody>
                  <a:tcPr marL="68580" marR="68580" marT="0" marB="0"/>
                </a:tc>
                <a:tc>
                  <a:txBody>
                    <a:bodyPr/>
                    <a:lstStyle/>
                    <a:p>
                      <a:pPr>
                        <a:lnSpc>
                          <a:spcPct val="115000"/>
                        </a:lnSpc>
                        <a:spcAft>
                          <a:spcPts val="0"/>
                        </a:spcAft>
                      </a:pPr>
                      <a:r>
                        <a:rPr lang="tr-TR" sz="1200">
                          <a:effectLst/>
                          <a:latin typeface="Comic Sans MS" pitchFamily="66" charset="0"/>
                        </a:rPr>
                        <a:t>314.704</a:t>
                      </a:r>
                      <a:endParaRPr lang="tr-TR" sz="1200">
                        <a:effectLst/>
                        <a:latin typeface="Comic Sans MS" pitchFamily="66" charset="0"/>
                        <a:ea typeface="Calibri"/>
                        <a:cs typeface="Times New Roman"/>
                      </a:endParaRPr>
                    </a:p>
                  </a:txBody>
                  <a:tcPr marL="68580" marR="68580" marT="0" marB="0"/>
                </a:tc>
              </a:tr>
              <a:tr h="612265">
                <a:tc>
                  <a:txBody>
                    <a:bodyPr/>
                    <a:lstStyle/>
                    <a:p>
                      <a:pPr>
                        <a:lnSpc>
                          <a:spcPct val="115000"/>
                        </a:lnSpc>
                        <a:spcAft>
                          <a:spcPts val="0"/>
                        </a:spcAft>
                      </a:pPr>
                      <a:r>
                        <a:rPr lang="tr-TR" sz="1200" dirty="0" smtClean="0">
                          <a:effectLst/>
                          <a:latin typeface="Comic Sans MS" pitchFamily="66" charset="0"/>
                        </a:rPr>
                        <a:t>KTÜ</a:t>
                      </a:r>
                      <a:endParaRPr lang="tr-TR" sz="1200" dirty="0">
                        <a:effectLst/>
                        <a:latin typeface="Comic Sans MS" pitchFamily="66" charset="0"/>
                        <a:ea typeface="Calibri"/>
                        <a:cs typeface="Times New Roman"/>
                      </a:endParaRPr>
                    </a:p>
                  </a:txBody>
                  <a:tcPr marL="68580" marR="68580" marT="0" marB="0"/>
                </a:tc>
                <a:tc>
                  <a:txBody>
                    <a:bodyPr/>
                    <a:lstStyle/>
                    <a:p>
                      <a:pPr>
                        <a:lnSpc>
                          <a:spcPct val="115000"/>
                        </a:lnSpc>
                        <a:spcAft>
                          <a:spcPts val="0"/>
                        </a:spcAft>
                      </a:pPr>
                      <a:r>
                        <a:rPr lang="tr-TR" sz="1200" dirty="0">
                          <a:effectLst/>
                          <a:latin typeface="Comic Sans MS" pitchFamily="66" charset="0"/>
                        </a:rPr>
                        <a:t>Yazılım mühendisliği (M.T.O.K)</a:t>
                      </a:r>
                      <a:endParaRPr lang="tr-TR" sz="1200" dirty="0">
                        <a:effectLst/>
                        <a:latin typeface="Comic Sans MS" pitchFamily="66" charset="0"/>
                        <a:ea typeface="Calibri"/>
                        <a:cs typeface="Times New Roman"/>
                      </a:endParaRPr>
                    </a:p>
                  </a:txBody>
                  <a:tcPr marL="68580" marR="68580" marT="0" marB="0"/>
                </a:tc>
                <a:tc>
                  <a:txBody>
                    <a:bodyPr/>
                    <a:lstStyle/>
                    <a:p>
                      <a:pPr>
                        <a:lnSpc>
                          <a:spcPct val="115000"/>
                        </a:lnSpc>
                        <a:spcAft>
                          <a:spcPts val="0"/>
                        </a:spcAft>
                      </a:pPr>
                      <a:r>
                        <a:rPr lang="tr-TR" sz="1200" dirty="0">
                          <a:effectLst/>
                          <a:latin typeface="Comic Sans MS" pitchFamily="66" charset="0"/>
                        </a:rPr>
                        <a:t>263.3</a:t>
                      </a:r>
                      <a:endParaRPr lang="tr-TR" sz="1200" dirty="0">
                        <a:effectLst/>
                        <a:latin typeface="Comic Sans MS" pitchFamily="66" charset="0"/>
                        <a:ea typeface="Calibri"/>
                        <a:cs typeface="Times New Roman"/>
                      </a:endParaRPr>
                    </a:p>
                  </a:txBody>
                  <a:tcPr marL="68580" marR="68580" marT="0" marB="0"/>
                </a:tc>
              </a:tr>
            </a:tbl>
          </a:graphicData>
        </a:graphic>
      </p:graphicFrame>
    </p:spTree>
    <p:extLst>
      <p:ext uri="{BB962C8B-B14F-4D97-AF65-F5344CB8AC3E}">
        <p14:creationId xmlns:p14="http://schemas.microsoft.com/office/powerpoint/2010/main" val="3197324105"/>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3" name="İçerik Yer Tutucusu 2"/>
          <p:cNvSpPr>
            <a:spLocks noGrp="1"/>
          </p:cNvSpPr>
          <p:nvPr>
            <p:ph idx="1"/>
          </p:nvPr>
        </p:nvSpPr>
        <p:spPr>
          <a:xfrm>
            <a:off x="358485" y="320025"/>
            <a:ext cx="8229600" cy="820688"/>
          </a:xfrm>
        </p:spPr>
        <p:txBody>
          <a:bodyPr>
            <a:normAutofit fontScale="85000" lnSpcReduction="20000"/>
          </a:bodyPr>
          <a:lstStyle/>
          <a:p>
            <a:pPr marL="0" indent="0" algn="ctr">
              <a:buNone/>
            </a:pPr>
            <a:r>
              <a:rPr lang="tr-TR" b="1" dirty="0" smtClean="0">
                <a:solidFill>
                  <a:schemeClr val="tx2"/>
                </a:solidFill>
                <a:effectLst>
                  <a:glow>
                    <a:schemeClr val="accent1">
                      <a:alpha val="40000"/>
                    </a:schemeClr>
                  </a:glow>
                </a:effectLst>
              </a:rPr>
              <a:t>Okulumuz Bölümleri İçin M.T.O.K. Puanları ile Alım Yapan Üniversiteler</a:t>
            </a:r>
            <a:endParaRPr lang="tr-TR" b="1" dirty="0">
              <a:solidFill>
                <a:schemeClr val="tx2"/>
              </a:solidFill>
              <a:effectLst>
                <a:glow>
                  <a:schemeClr val="accent1">
                    <a:alpha val="40000"/>
                  </a:schemeClr>
                </a:glow>
              </a:effectLst>
            </a:endParaRPr>
          </a:p>
        </p:txBody>
      </p:sp>
      <p:sp>
        <p:nvSpPr>
          <p:cNvPr id="4" name="Dikdörtgen 3"/>
          <p:cNvSpPr/>
          <p:nvPr/>
        </p:nvSpPr>
        <p:spPr>
          <a:xfrm>
            <a:off x="3131840" y="1052736"/>
            <a:ext cx="6192688" cy="5262979"/>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tr-TR" sz="2800" b="1" cap="none" spc="0" dirty="0" smtClean="0">
                <a:ln w="11430"/>
                <a:solidFill>
                  <a:srgbClr val="FF0000"/>
                </a:solidFill>
                <a:effectLst>
                  <a:outerShdw blurRad="50800" dist="39000" dir="5460000" algn="tl">
                    <a:srgbClr val="000000">
                      <a:alpha val="38000"/>
                    </a:srgbClr>
                  </a:outerShdw>
                </a:effectLst>
              </a:rPr>
              <a:t>Gazi Üniversitesi</a:t>
            </a:r>
          </a:p>
          <a:p>
            <a:pPr algn="just"/>
            <a:r>
              <a:rPr lang="tr-TR" sz="2800" b="1" dirty="0" smtClean="0">
                <a:ln w="11430"/>
                <a:solidFill>
                  <a:srgbClr val="FF0000"/>
                </a:solidFill>
                <a:effectLst>
                  <a:outerShdw blurRad="50800" dist="39000" dir="5460000" algn="tl">
                    <a:srgbClr val="000000">
                      <a:alpha val="38000"/>
                    </a:srgbClr>
                  </a:outerShdw>
                </a:effectLst>
              </a:rPr>
              <a:t>Afyon Kocatepe Üniversitesi</a:t>
            </a:r>
          </a:p>
          <a:p>
            <a:pPr algn="just"/>
            <a:r>
              <a:rPr lang="tr-TR" sz="2800" b="1" cap="none" spc="0" dirty="0" smtClean="0">
                <a:ln w="11430"/>
                <a:solidFill>
                  <a:srgbClr val="FF0000"/>
                </a:solidFill>
                <a:effectLst>
                  <a:outerShdw blurRad="50800" dist="39000" dir="5460000" algn="tl">
                    <a:srgbClr val="000000">
                      <a:alpha val="38000"/>
                    </a:srgbClr>
                  </a:outerShdw>
                </a:effectLst>
              </a:rPr>
              <a:t>Düzce Üniversitesi</a:t>
            </a:r>
          </a:p>
          <a:p>
            <a:pPr algn="just"/>
            <a:r>
              <a:rPr lang="tr-TR" sz="2800" b="1" dirty="0" smtClean="0">
                <a:ln w="11430"/>
                <a:solidFill>
                  <a:srgbClr val="FF0000"/>
                </a:solidFill>
                <a:effectLst>
                  <a:outerShdw blurRad="50800" dist="39000" dir="5460000" algn="tl">
                    <a:srgbClr val="000000">
                      <a:alpha val="38000"/>
                    </a:srgbClr>
                  </a:outerShdw>
                </a:effectLst>
              </a:rPr>
              <a:t>Fırat Üniversitesi</a:t>
            </a:r>
          </a:p>
          <a:p>
            <a:pPr algn="just"/>
            <a:r>
              <a:rPr lang="tr-TR" sz="2800" b="1" cap="none" spc="0" dirty="0" smtClean="0">
                <a:ln w="11430"/>
                <a:solidFill>
                  <a:srgbClr val="FF0000"/>
                </a:solidFill>
                <a:effectLst>
                  <a:outerShdw blurRad="50800" dist="39000" dir="5460000" algn="tl">
                    <a:srgbClr val="000000">
                      <a:alpha val="38000"/>
                    </a:srgbClr>
                  </a:outerShdw>
                </a:effectLst>
              </a:rPr>
              <a:t>Isparta Uygulamalı Bilimler Üniversitesi </a:t>
            </a:r>
          </a:p>
          <a:p>
            <a:pPr algn="just"/>
            <a:r>
              <a:rPr lang="tr-TR" sz="2800" b="1" dirty="0" smtClean="0">
                <a:ln w="11430"/>
                <a:solidFill>
                  <a:srgbClr val="FF0000"/>
                </a:solidFill>
                <a:effectLst>
                  <a:outerShdw blurRad="50800" dist="39000" dir="5460000" algn="tl">
                    <a:srgbClr val="000000">
                      <a:alpha val="38000"/>
                    </a:srgbClr>
                  </a:outerShdw>
                </a:effectLst>
              </a:rPr>
              <a:t>Kocaeli Üniversitesi</a:t>
            </a:r>
          </a:p>
          <a:p>
            <a:pPr algn="just"/>
            <a:r>
              <a:rPr lang="tr-TR" sz="2800" b="1" cap="none" spc="0" dirty="0" smtClean="0">
                <a:ln w="11430"/>
                <a:solidFill>
                  <a:srgbClr val="FF0000"/>
                </a:solidFill>
                <a:effectLst>
                  <a:outerShdw blurRad="50800" dist="39000" dir="5460000" algn="tl">
                    <a:srgbClr val="000000">
                      <a:alpha val="38000"/>
                    </a:srgbClr>
                  </a:outerShdw>
                </a:effectLst>
              </a:rPr>
              <a:t>Karadeniz </a:t>
            </a:r>
            <a:r>
              <a:rPr lang="tr-TR" sz="2800" b="1" dirty="0">
                <a:ln w="11430"/>
                <a:solidFill>
                  <a:srgbClr val="FF0000"/>
                </a:solidFill>
                <a:effectLst>
                  <a:outerShdw blurRad="50800" dist="39000" dir="5460000" algn="tl">
                    <a:srgbClr val="000000">
                      <a:alpha val="38000"/>
                    </a:srgbClr>
                  </a:outerShdw>
                </a:effectLst>
              </a:rPr>
              <a:t>T</a:t>
            </a:r>
            <a:r>
              <a:rPr lang="tr-TR" sz="2800" b="1" cap="none" spc="0" dirty="0" smtClean="0">
                <a:ln w="11430"/>
                <a:solidFill>
                  <a:srgbClr val="FF0000"/>
                </a:solidFill>
                <a:effectLst>
                  <a:outerShdw blurRad="50800" dist="39000" dir="5460000" algn="tl">
                    <a:srgbClr val="000000">
                      <a:alpha val="38000"/>
                    </a:srgbClr>
                  </a:outerShdw>
                </a:effectLst>
              </a:rPr>
              <a:t>eknik </a:t>
            </a:r>
            <a:r>
              <a:rPr lang="tr-TR" sz="2800" b="1" dirty="0" smtClean="0">
                <a:ln w="11430"/>
                <a:solidFill>
                  <a:srgbClr val="FF0000"/>
                </a:solidFill>
                <a:effectLst>
                  <a:outerShdw blurRad="50800" dist="39000" dir="5460000" algn="tl">
                    <a:srgbClr val="000000">
                      <a:alpha val="38000"/>
                    </a:srgbClr>
                  </a:outerShdw>
                </a:effectLst>
              </a:rPr>
              <a:t>Ü</a:t>
            </a:r>
            <a:r>
              <a:rPr lang="tr-TR" sz="2800" b="1" cap="none" spc="0" dirty="0" smtClean="0">
                <a:ln w="11430"/>
                <a:solidFill>
                  <a:srgbClr val="FF0000"/>
                </a:solidFill>
                <a:effectLst>
                  <a:outerShdw blurRad="50800" dist="39000" dir="5460000" algn="tl">
                    <a:srgbClr val="000000">
                      <a:alpha val="38000"/>
                    </a:srgbClr>
                  </a:outerShdw>
                </a:effectLst>
              </a:rPr>
              <a:t>niversitesi</a:t>
            </a:r>
          </a:p>
          <a:p>
            <a:pPr algn="just"/>
            <a:r>
              <a:rPr lang="tr-TR" sz="2800" b="1" dirty="0" smtClean="0">
                <a:ln w="11430"/>
                <a:solidFill>
                  <a:srgbClr val="FF0000"/>
                </a:solidFill>
                <a:effectLst>
                  <a:outerShdw blurRad="50800" dist="39000" dir="5460000" algn="tl">
                    <a:srgbClr val="000000">
                      <a:alpha val="38000"/>
                    </a:srgbClr>
                  </a:outerShdw>
                </a:effectLst>
              </a:rPr>
              <a:t>Kütahya Dumlupınar Üniversitesi</a:t>
            </a:r>
          </a:p>
          <a:p>
            <a:pPr algn="just"/>
            <a:r>
              <a:rPr lang="tr-TR" sz="2800" b="1" cap="none" spc="0" dirty="0" smtClean="0">
                <a:ln w="11430"/>
                <a:solidFill>
                  <a:srgbClr val="FF0000"/>
                </a:solidFill>
                <a:effectLst>
                  <a:outerShdw blurRad="50800" dist="39000" dir="5460000" algn="tl">
                    <a:srgbClr val="000000">
                      <a:alpha val="38000"/>
                    </a:srgbClr>
                  </a:outerShdw>
                </a:effectLst>
              </a:rPr>
              <a:t>Manisa Celal Bayar Üniversitesi</a:t>
            </a:r>
          </a:p>
          <a:p>
            <a:pPr algn="just"/>
            <a:r>
              <a:rPr lang="tr-TR" sz="2800" b="1" dirty="0" smtClean="0">
                <a:ln w="11430"/>
                <a:solidFill>
                  <a:srgbClr val="FF0000"/>
                </a:solidFill>
                <a:effectLst>
                  <a:outerShdw blurRad="50800" dist="39000" dir="5460000" algn="tl">
                    <a:srgbClr val="000000">
                      <a:alpha val="38000"/>
                    </a:srgbClr>
                  </a:outerShdw>
                </a:effectLst>
              </a:rPr>
              <a:t>Marmara Üniversitesi</a:t>
            </a:r>
          </a:p>
          <a:p>
            <a:pPr algn="just"/>
            <a:r>
              <a:rPr lang="tr-TR" sz="2800" b="1" cap="none" spc="0" dirty="0" smtClean="0">
                <a:ln w="11430"/>
                <a:solidFill>
                  <a:srgbClr val="FF0000"/>
                </a:solidFill>
                <a:effectLst>
                  <a:outerShdw blurRad="50800" dist="39000" dir="5460000" algn="tl">
                    <a:srgbClr val="000000">
                      <a:alpha val="38000"/>
                    </a:srgbClr>
                  </a:outerShdw>
                </a:effectLst>
              </a:rPr>
              <a:t>Pamukkale Üniversitesi</a:t>
            </a:r>
          </a:p>
          <a:p>
            <a:pPr algn="just"/>
            <a:r>
              <a:rPr lang="tr-TR" sz="2800" b="1" dirty="0" smtClean="0">
                <a:ln w="11430"/>
                <a:solidFill>
                  <a:srgbClr val="FF0000"/>
                </a:solidFill>
                <a:effectLst>
                  <a:outerShdw blurRad="50800" dist="39000" dir="5460000" algn="tl">
                    <a:srgbClr val="000000">
                      <a:alpha val="38000"/>
                    </a:srgbClr>
                  </a:outerShdw>
                </a:effectLst>
              </a:rPr>
              <a:t>Selçuk Üniversitesi</a:t>
            </a:r>
            <a:endParaRPr lang="tr-TR" sz="2800" b="1" cap="none" spc="0" dirty="0">
              <a:ln w="11430"/>
              <a:solidFill>
                <a:srgbClr val="FF0000"/>
              </a:solidFill>
              <a:effectLst>
                <a:outerShdw blurRad="50800" dist="39000" dir="5460000" algn="tl">
                  <a:srgbClr val="000000">
                    <a:alpha val="38000"/>
                  </a:srgbClr>
                </a:outerShdw>
              </a:effectLst>
            </a:endParaRPr>
          </a:p>
        </p:txBody>
      </p:sp>
      <p:pic>
        <p:nvPicPr>
          <p:cNvPr id="7" name="Resim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7544" y="1628800"/>
            <a:ext cx="2304256" cy="2664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2160676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3" name="Metin kutusu 2"/>
          <p:cNvSpPr txBox="1"/>
          <p:nvPr/>
        </p:nvSpPr>
        <p:spPr>
          <a:xfrm>
            <a:off x="4572000" y="1052736"/>
            <a:ext cx="4104456" cy="4678204"/>
          </a:xfrm>
          <a:prstGeom prst="rect">
            <a:avLst/>
          </a:prstGeom>
          <a:noFill/>
        </p:spPr>
        <p:txBody>
          <a:bodyPr wrap="square" rtlCol="0">
            <a:spAutoFit/>
          </a:bodyPr>
          <a:lstStyle/>
          <a:p>
            <a:r>
              <a:rPr lang="tr-TR" sz="2000" b="1" dirty="0" smtClean="0">
                <a:solidFill>
                  <a:srgbClr val="FF0000"/>
                </a:solidFill>
              </a:rPr>
              <a:t>Ercan TÜRKER</a:t>
            </a:r>
            <a:endParaRPr lang="tr-TR" sz="2000" b="1" dirty="0" smtClean="0">
              <a:solidFill>
                <a:srgbClr val="FF0000"/>
              </a:solidFill>
            </a:endParaRPr>
          </a:p>
          <a:p>
            <a:r>
              <a:rPr lang="tr-TR" sz="2000" b="1" dirty="0" smtClean="0">
                <a:gradFill flip="none" rotWithShape="1">
                  <a:gsLst>
                    <a:gs pos="0">
                      <a:schemeClr val="accent1">
                        <a:lumMod val="89000"/>
                      </a:schemeClr>
                    </a:gs>
                    <a:gs pos="23000">
                      <a:schemeClr val="accent1">
                        <a:lumMod val="89000"/>
                      </a:schemeClr>
                    </a:gs>
                    <a:gs pos="69000">
                      <a:schemeClr val="accent1">
                        <a:lumMod val="75000"/>
                      </a:schemeClr>
                    </a:gs>
                    <a:gs pos="97000">
                      <a:schemeClr val="accent1">
                        <a:lumMod val="70000"/>
                      </a:schemeClr>
                    </a:gs>
                  </a:gsLst>
                  <a:path path="circle">
                    <a:fillToRect l="50000" t="50000" r="50000" b="50000"/>
                  </a:path>
                  <a:tileRect/>
                </a:gradFill>
              </a:rPr>
              <a:t>Okul Müdürü</a:t>
            </a:r>
          </a:p>
          <a:p>
            <a:endParaRPr lang="tr-TR" sz="2000" b="1" dirty="0">
              <a:gradFill flip="none" rotWithShape="1">
                <a:gsLst>
                  <a:gs pos="0">
                    <a:schemeClr val="accent2">
                      <a:lumMod val="0"/>
                      <a:lumOff val="100000"/>
                    </a:schemeClr>
                  </a:gs>
                  <a:gs pos="2000">
                    <a:schemeClr val="accent2">
                      <a:lumMod val="0"/>
                      <a:lumOff val="100000"/>
                    </a:schemeClr>
                  </a:gs>
                  <a:gs pos="7000">
                    <a:schemeClr val="accent2">
                      <a:lumMod val="100000"/>
                    </a:schemeClr>
                  </a:gs>
                </a:gsLst>
                <a:path path="circle">
                  <a:fillToRect l="50000" t="-80000" r="50000" b="180000"/>
                </a:path>
                <a:tileRect/>
              </a:gradFill>
            </a:endParaRPr>
          </a:p>
          <a:p>
            <a:r>
              <a:rPr lang="tr-TR" sz="2000" b="1" dirty="0" smtClean="0">
                <a:solidFill>
                  <a:srgbClr val="FF0000"/>
                </a:solidFill>
              </a:rPr>
              <a:t>Cumali KAVAL- Mehmethan </a:t>
            </a:r>
            <a:r>
              <a:rPr lang="tr-TR" sz="2000" b="1" dirty="0" smtClean="0">
                <a:solidFill>
                  <a:srgbClr val="FF0000"/>
                </a:solidFill>
              </a:rPr>
              <a:t>ÖZTÜRK-Kıymet GÜRBÜZ</a:t>
            </a:r>
            <a:endParaRPr lang="tr-TR" sz="2000" b="1" dirty="0" smtClean="0">
              <a:solidFill>
                <a:srgbClr val="FF0000"/>
              </a:solidFill>
            </a:endParaRPr>
          </a:p>
          <a:p>
            <a:r>
              <a:rPr lang="tr-TR" b="1" dirty="0" smtClean="0">
                <a:gradFill flip="none" rotWithShape="1">
                  <a:gsLst>
                    <a:gs pos="0">
                      <a:schemeClr val="accent1">
                        <a:lumMod val="89000"/>
                      </a:schemeClr>
                    </a:gs>
                    <a:gs pos="23000">
                      <a:schemeClr val="accent1">
                        <a:lumMod val="89000"/>
                      </a:schemeClr>
                    </a:gs>
                    <a:gs pos="69000">
                      <a:schemeClr val="accent1">
                        <a:lumMod val="75000"/>
                      </a:schemeClr>
                    </a:gs>
                    <a:gs pos="97000">
                      <a:schemeClr val="accent1">
                        <a:lumMod val="70000"/>
                      </a:schemeClr>
                    </a:gs>
                  </a:gsLst>
                  <a:path path="circle">
                    <a:fillToRect l="50000" t="50000" r="50000" b="50000"/>
                  </a:path>
                  <a:tileRect/>
                </a:gradFill>
              </a:rPr>
              <a:t>Okul Psikolojik Danışmanı ve Rehber Öğretmenleri</a:t>
            </a:r>
          </a:p>
          <a:p>
            <a:endParaRPr lang="tr-TR" b="1" dirty="0">
              <a:gradFill flip="none" rotWithShape="1">
                <a:gsLst>
                  <a:gs pos="0">
                    <a:schemeClr val="accent1">
                      <a:lumMod val="89000"/>
                    </a:schemeClr>
                  </a:gs>
                  <a:gs pos="23000">
                    <a:schemeClr val="accent1">
                      <a:lumMod val="89000"/>
                    </a:schemeClr>
                  </a:gs>
                  <a:gs pos="69000">
                    <a:schemeClr val="accent1">
                      <a:lumMod val="75000"/>
                    </a:schemeClr>
                  </a:gs>
                  <a:gs pos="97000">
                    <a:schemeClr val="accent1">
                      <a:lumMod val="70000"/>
                    </a:schemeClr>
                  </a:gs>
                </a:gsLst>
                <a:path path="circle">
                  <a:fillToRect l="50000" t="50000" r="50000" b="50000"/>
                </a:path>
                <a:tileRect/>
              </a:gradFill>
            </a:endParaRPr>
          </a:p>
          <a:p>
            <a:endParaRPr lang="tr-TR" b="1" dirty="0" smtClean="0">
              <a:gradFill flip="none" rotWithShape="1">
                <a:gsLst>
                  <a:gs pos="0">
                    <a:schemeClr val="accent1">
                      <a:lumMod val="89000"/>
                    </a:schemeClr>
                  </a:gs>
                  <a:gs pos="23000">
                    <a:schemeClr val="accent1">
                      <a:lumMod val="89000"/>
                    </a:schemeClr>
                  </a:gs>
                  <a:gs pos="69000">
                    <a:schemeClr val="accent1">
                      <a:lumMod val="75000"/>
                    </a:schemeClr>
                  </a:gs>
                  <a:gs pos="97000">
                    <a:schemeClr val="accent1">
                      <a:lumMod val="70000"/>
                    </a:schemeClr>
                  </a:gs>
                </a:gsLst>
                <a:path path="circle">
                  <a:fillToRect l="50000" t="50000" r="50000" b="50000"/>
                </a:path>
                <a:tileRect/>
              </a:gradFill>
            </a:endParaRPr>
          </a:p>
          <a:p>
            <a:r>
              <a:rPr lang="tr-TR" b="1" dirty="0" smtClean="0">
                <a:gradFill flip="none" rotWithShape="1">
                  <a:gsLst>
                    <a:gs pos="0">
                      <a:schemeClr val="accent1">
                        <a:lumMod val="89000"/>
                      </a:schemeClr>
                    </a:gs>
                    <a:gs pos="23000">
                      <a:schemeClr val="accent1">
                        <a:lumMod val="89000"/>
                      </a:schemeClr>
                    </a:gs>
                    <a:gs pos="69000">
                      <a:schemeClr val="accent1">
                        <a:lumMod val="75000"/>
                      </a:schemeClr>
                    </a:gs>
                    <a:gs pos="97000">
                      <a:schemeClr val="accent1">
                        <a:lumMod val="70000"/>
                      </a:schemeClr>
                    </a:gs>
                  </a:gsLst>
                  <a:path path="circle">
                    <a:fillToRect l="50000" t="50000" r="50000" b="50000"/>
                  </a:path>
                  <a:tileRect/>
                </a:gradFill>
              </a:rPr>
              <a:t>Okulumuz İletişim Bilgileri</a:t>
            </a:r>
          </a:p>
          <a:p>
            <a:r>
              <a:rPr lang="tr-TR" dirty="0"/>
              <a:t>0 432 216 30 </a:t>
            </a:r>
            <a:r>
              <a:rPr lang="tr-TR" dirty="0" smtClean="0"/>
              <a:t>14-0432 </a:t>
            </a:r>
            <a:r>
              <a:rPr lang="tr-TR" dirty="0"/>
              <a:t>216 10 71</a:t>
            </a:r>
            <a:endParaRPr lang="tr-TR" b="1" dirty="0">
              <a:gradFill flip="none" rotWithShape="1">
                <a:gsLst>
                  <a:gs pos="0">
                    <a:schemeClr val="accent1">
                      <a:lumMod val="89000"/>
                    </a:schemeClr>
                  </a:gs>
                  <a:gs pos="23000">
                    <a:schemeClr val="accent1">
                      <a:lumMod val="89000"/>
                    </a:schemeClr>
                  </a:gs>
                  <a:gs pos="69000">
                    <a:schemeClr val="accent1">
                      <a:lumMod val="75000"/>
                    </a:schemeClr>
                  </a:gs>
                  <a:gs pos="97000">
                    <a:schemeClr val="accent1">
                      <a:lumMod val="70000"/>
                    </a:schemeClr>
                  </a:gs>
                </a:gsLst>
                <a:path path="circle">
                  <a:fillToRect l="50000" t="50000" r="50000" b="50000"/>
                </a:path>
                <a:tileRect/>
              </a:gradFill>
            </a:endParaRPr>
          </a:p>
          <a:p>
            <a:r>
              <a:rPr lang="tr-TR" b="1" dirty="0" smtClean="0">
                <a:gradFill flip="none" rotWithShape="1">
                  <a:gsLst>
                    <a:gs pos="0">
                      <a:schemeClr val="accent1">
                        <a:lumMod val="89000"/>
                      </a:schemeClr>
                    </a:gs>
                    <a:gs pos="23000">
                      <a:schemeClr val="accent1">
                        <a:lumMod val="89000"/>
                      </a:schemeClr>
                    </a:gs>
                    <a:gs pos="69000">
                      <a:schemeClr val="accent1">
                        <a:lumMod val="75000"/>
                      </a:schemeClr>
                    </a:gs>
                    <a:gs pos="97000">
                      <a:schemeClr val="accent1">
                        <a:lumMod val="70000"/>
                      </a:schemeClr>
                    </a:gs>
                  </a:gsLst>
                  <a:path path="circle">
                    <a:fillToRect l="50000" t="50000" r="50000" b="50000"/>
                  </a:path>
                  <a:tileRect/>
                </a:gradFill>
              </a:rPr>
              <a:t>İnternet Adresimiz</a:t>
            </a:r>
          </a:p>
          <a:p>
            <a:r>
              <a:rPr lang="tr-TR" dirty="0"/>
              <a:t>http://vaneml.meb.k12.tr</a:t>
            </a:r>
            <a:endParaRPr lang="tr-TR" b="1" dirty="0">
              <a:gradFill flip="none" rotWithShape="1">
                <a:gsLst>
                  <a:gs pos="0">
                    <a:schemeClr val="accent1">
                      <a:lumMod val="89000"/>
                    </a:schemeClr>
                  </a:gs>
                  <a:gs pos="23000">
                    <a:schemeClr val="accent1">
                      <a:lumMod val="89000"/>
                    </a:schemeClr>
                  </a:gs>
                  <a:gs pos="69000">
                    <a:schemeClr val="accent1">
                      <a:lumMod val="75000"/>
                    </a:schemeClr>
                  </a:gs>
                  <a:gs pos="97000">
                    <a:schemeClr val="accent1">
                      <a:lumMod val="70000"/>
                    </a:schemeClr>
                  </a:gs>
                </a:gsLst>
                <a:path path="circle">
                  <a:fillToRect l="50000" t="50000" r="50000" b="50000"/>
                </a:path>
                <a:tileRect/>
              </a:gradFill>
            </a:endParaRPr>
          </a:p>
          <a:p>
            <a:r>
              <a:rPr lang="tr-TR" b="1" dirty="0" smtClean="0">
                <a:gradFill flip="none" rotWithShape="1">
                  <a:gsLst>
                    <a:gs pos="0">
                      <a:schemeClr val="accent1">
                        <a:lumMod val="89000"/>
                      </a:schemeClr>
                    </a:gs>
                    <a:gs pos="23000">
                      <a:schemeClr val="accent1">
                        <a:lumMod val="89000"/>
                      </a:schemeClr>
                    </a:gs>
                    <a:gs pos="69000">
                      <a:schemeClr val="accent1">
                        <a:lumMod val="75000"/>
                      </a:schemeClr>
                    </a:gs>
                    <a:gs pos="97000">
                      <a:schemeClr val="accent1">
                        <a:lumMod val="70000"/>
                      </a:schemeClr>
                    </a:gs>
                  </a:gsLst>
                  <a:path path="circle">
                    <a:fillToRect l="50000" t="50000" r="50000" b="50000"/>
                  </a:path>
                  <a:tileRect/>
                </a:gradFill>
              </a:rPr>
              <a:t>Adres Bilgileri</a:t>
            </a:r>
          </a:p>
          <a:p>
            <a:r>
              <a:rPr lang="tr-TR" dirty="0"/>
              <a:t>Adres - Şerefiye Mah. İrfan Baştuğ Cad. No 33 İpekyolu/VAN</a:t>
            </a:r>
            <a:endParaRPr lang="tr-TR" b="1" dirty="0">
              <a:gradFill flip="none" rotWithShape="1">
                <a:gsLst>
                  <a:gs pos="0">
                    <a:schemeClr val="accent1">
                      <a:lumMod val="89000"/>
                    </a:schemeClr>
                  </a:gs>
                  <a:gs pos="23000">
                    <a:schemeClr val="accent1">
                      <a:lumMod val="89000"/>
                    </a:schemeClr>
                  </a:gs>
                  <a:gs pos="69000">
                    <a:schemeClr val="accent1">
                      <a:lumMod val="75000"/>
                    </a:schemeClr>
                  </a:gs>
                  <a:gs pos="97000">
                    <a:schemeClr val="accent1">
                      <a:lumMod val="70000"/>
                    </a:schemeClr>
                  </a:gs>
                </a:gsLst>
                <a:path path="circle">
                  <a:fillToRect l="50000" t="50000" r="50000" b="50000"/>
                </a:path>
                <a:tileRect/>
              </a:gradFill>
            </a:endParaRPr>
          </a:p>
        </p:txBody>
      </p:sp>
      <p:pic>
        <p:nvPicPr>
          <p:cNvPr id="7" name="Resim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55576" y="969697"/>
            <a:ext cx="3037167" cy="45365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9809530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p:cNvSpPr/>
          <p:nvPr/>
        </p:nvSpPr>
        <p:spPr>
          <a:xfrm>
            <a:off x="3020007" y="2924944"/>
            <a:ext cx="3816424" cy="646331"/>
          </a:xfrm>
          <a:prstGeom prst="rect">
            <a:avLst/>
          </a:prstGeom>
        </p:spPr>
        <p:txBody>
          <a:bodyPr wrap="square">
            <a:spAutoFit/>
          </a:bodyPr>
          <a:lstStyle/>
          <a:p>
            <a:pPr marL="285750" indent="-285750">
              <a:buFont typeface="Arial" pitchFamily="34" charset="0"/>
              <a:buChar char="•"/>
            </a:pPr>
            <a:r>
              <a:rPr lang="tr-TR" dirty="0" smtClean="0">
                <a:latin typeface="Comic Sans MS" pitchFamily="66" charset="0"/>
              </a:rPr>
              <a:t>Mesleki </a:t>
            </a:r>
            <a:r>
              <a:rPr lang="tr-TR" dirty="0">
                <a:latin typeface="Comic Sans MS" pitchFamily="66" charset="0"/>
              </a:rPr>
              <a:t>ve Teknik Ortaöğretim </a:t>
            </a:r>
            <a:r>
              <a:rPr lang="tr-TR" dirty="0" smtClean="0">
                <a:latin typeface="Comic Sans MS" pitchFamily="66" charset="0"/>
              </a:rPr>
              <a:t>Kurumlarının kısaltmasıdır.</a:t>
            </a:r>
            <a:endParaRPr lang="tr-TR" dirty="0">
              <a:latin typeface="Comic Sans MS" pitchFamily="66" charset="0"/>
            </a:endParaRPr>
          </a:p>
        </p:txBody>
      </p:sp>
      <p:pic>
        <p:nvPicPr>
          <p:cNvPr id="4098" name="Picture 2" descr="soru iÅareti ile ilgili gÃ¶rsel sonucu"/>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183" y="2348880"/>
            <a:ext cx="2987824" cy="4514867"/>
          </a:xfrm>
          <a:prstGeom prst="rect">
            <a:avLst/>
          </a:prstGeom>
          <a:noFill/>
          <a:extLst>
            <a:ext uri="{909E8E84-426E-40DD-AFC4-6F175D3DCCD1}">
              <a14:hiddenFill xmlns:a14="http://schemas.microsoft.com/office/drawing/2010/main">
                <a:solidFill>
                  <a:srgbClr val="FFFFFF"/>
                </a:solidFill>
              </a14:hiddenFill>
            </a:ext>
          </a:extLst>
        </p:spPr>
      </p:pic>
      <p:sp>
        <p:nvSpPr>
          <p:cNvPr id="6" name="Dikdörtgen 5"/>
          <p:cNvSpPr/>
          <p:nvPr/>
        </p:nvSpPr>
        <p:spPr>
          <a:xfrm>
            <a:off x="2339752" y="332656"/>
            <a:ext cx="4794581" cy="1754326"/>
          </a:xfrm>
          <a:prstGeom prst="rect">
            <a:avLst/>
          </a:prstGeom>
          <a:noFill/>
        </p:spPr>
        <p:txBody>
          <a:bodyPr wrap="none" lIns="91440" tIns="45720" rIns="91440" bIns="45720">
            <a:spAutoFit/>
          </a:bodyPr>
          <a:lstStyle/>
          <a:p>
            <a:pPr algn="ctr"/>
            <a:r>
              <a:rPr lang="tr-TR" sz="54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M.T.O.K  Nedir ?</a:t>
            </a:r>
          </a:p>
          <a:p>
            <a:pPr algn="ctr"/>
            <a:r>
              <a:rPr lang="tr-TR" sz="5400" b="1" cap="none" spc="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Ne İşe Yarar ?</a:t>
            </a:r>
            <a:endParaRPr lang="tr-TR" sz="54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p:txBody>
      </p:sp>
    </p:spTree>
    <p:extLst>
      <p:ext uri="{BB962C8B-B14F-4D97-AF65-F5344CB8AC3E}">
        <p14:creationId xmlns:p14="http://schemas.microsoft.com/office/powerpoint/2010/main" val="32954882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p:cNvSpPr/>
          <p:nvPr/>
        </p:nvSpPr>
        <p:spPr>
          <a:xfrm>
            <a:off x="3203848" y="198166"/>
            <a:ext cx="4702634" cy="923330"/>
          </a:xfrm>
          <a:prstGeom prst="rect">
            <a:avLst/>
          </a:prstGeom>
          <a:noFill/>
        </p:spPr>
        <p:txBody>
          <a:bodyPr wrap="none" lIns="91440" tIns="45720" rIns="91440" bIns="45720">
            <a:spAutoFit/>
          </a:bodyPr>
          <a:lstStyle/>
          <a:p>
            <a:pPr algn="ctr"/>
            <a:r>
              <a:rPr lang="tr-TR" sz="54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BÖLÜMLERİMİZ</a:t>
            </a:r>
            <a:endParaRPr lang="tr-TR" sz="54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p:txBody>
      </p:sp>
      <p:sp>
        <p:nvSpPr>
          <p:cNvPr id="3" name="Dikdörtgen 2"/>
          <p:cNvSpPr/>
          <p:nvPr/>
        </p:nvSpPr>
        <p:spPr>
          <a:xfrm>
            <a:off x="3048008" y="1484784"/>
            <a:ext cx="5598368" cy="3370346"/>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wrap="square">
            <a:spAutoFit/>
          </a:bodyPr>
          <a:lstStyle/>
          <a:p>
            <a:pPr marL="342900" indent="-342900">
              <a:lnSpc>
                <a:spcPct val="150000"/>
              </a:lnSpc>
              <a:buFont typeface="+mj-lt"/>
              <a:buAutoNum type="arabicPeriod"/>
            </a:pPr>
            <a:r>
              <a:rPr lang="tr-TR" dirty="0" smtClean="0">
                <a:latin typeface="Comic Sans MS" pitchFamily="66" charset="0"/>
              </a:rPr>
              <a:t>Bilişim Teknolojileri Alanı </a:t>
            </a:r>
          </a:p>
          <a:p>
            <a:pPr marL="342900" indent="-342900">
              <a:lnSpc>
                <a:spcPct val="150000"/>
              </a:lnSpc>
              <a:buFont typeface="+mj-lt"/>
              <a:buAutoNum type="arabicPeriod"/>
            </a:pPr>
            <a:r>
              <a:rPr lang="tr-TR" dirty="0" smtClean="0">
                <a:latin typeface="Comic Sans MS" pitchFamily="66" charset="0"/>
              </a:rPr>
              <a:t>Elektrik Ve Elektronik Teknolojileri Alanı</a:t>
            </a:r>
          </a:p>
          <a:p>
            <a:pPr marL="342900" indent="-342900">
              <a:lnSpc>
                <a:spcPct val="150000"/>
              </a:lnSpc>
              <a:buFont typeface="+mj-lt"/>
              <a:buAutoNum type="arabicPeriod"/>
            </a:pPr>
            <a:r>
              <a:rPr lang="tr-TR" dirty="0" smtClean="0">
                <a:latin typeface="Comic Sans MS" pitchFamily="66" charset="0"/>
              </a:rPr>
              <a:t>Endüstriyel Otomasyon Teknolojileri Alanı</a:t>
            </a:r>
          </a:p>
          <a:p>
            <a:pPr marL="342900" indent="-342900">
              <a:lnSpc>
                <a:spcPct val="150000"/>
              </a:lnSpc>
              <a:buFont typeface="+mj-lt"/>
              <a:buAutoNum type="arabicPeriod"/>
            </a:pPr>
            <a:r>
              <a:rPr lang="tr-TR" dirty="0" smtClean="0">
                <a:latin typeface="Comic Sans MS" pitchFamily="66" charset="0"/>
              </a:rPr>
              <a:t>Metal Teknolojisi Alanı</a:t>
            </a:r>
          </a:p>
          <a:p>
            <a:pPr marL="342900" indent="-342900">
              <a:lnSpc>
                <a:spcPct val="150000"/>
              </a:lnSpc>
              <a:buFont typeface="+mj-lt"/>
              <a:buAutoNum type="arabicPeriod"/>
            </a:pPr>
            <a:r>
              <a:rPr lang="tr-TR" dirty="0" smtClean="0">
                <a:latin typeface="Comic Sans MS" pitchFamily="66" charset="0"/>
              </a:rPr>
              <a:t>Motorlu Araçlar Teknolojisi Alanı</a:t>
            </a:r>
          </a:p>
          <a:p>
            <a:pPr marL="342900" indent="-342900">
              <a:lnSpc>
                <a:spcPct val="150000"/>
              </a:lnSpc>
              <a:buFont typeface="+mj-lt"/>
              <a:buAutoNum type="arabicPeriod"/>
            </a:pPr>
            <a:r>
              <a:rPr lang="tr-TR" dirty="0" smtClean="0">
                <a:latin typeface="Comic Sans MS" pitchFamily="66" charset="0"/>
              </a:rPr>
              <a:t>Makine Teknolojileri Alanı</a:t>
            </a:r>
          </a:p>
          <a:p>
            <a:pPr marL="342900" indent="-342900">
              <a:lnSpc>
                <a:spcPct val="150000"/>
              </a:lnSpc>
              <a:buFont typeface="+mj-lt"/>
              <a:buAutoNum type="arabicPeriod"/>
            </a:pPr>
            <a:r>
              <a:rPr lang="tr-TR" dirty="0" smtClean="0">
                <a:latin typeface="Comic Sans MS" pitchFamily="66" charset="0"/>
              </a:rPr>
              <a:t>Mobilya Ve İç Mekan Tasarım Alanı</a:t>
            </a:r>
          </a:p>
          <a:p>
            <a:pPr marL="342900" indent="-342900">
              <a:lnSpc>
                <a:spcPct val="150000"/>
              </a:lnSpc>
              <a:buFont typeface="+mj-lt"/>
              <a:buAutoNum type="arabicPeriod"/>
            </a:pPr>
            <a:r>
              <a:rPr lang="tr-TR" dirty="0" smtClean="0">
                <a:latin typeface="Comic Sans MS" pitchFamily="66" charset="0"/>
              </a:rPr>
              <a:t>Tesisat Teknolojisi Ve İklimlendirme Alanı </a:t>
            </a:r>
            <a:endParaRPr lang="tr-TR" dirty="0">
              <a:latin typeface="Comic Sans MS" pitchFamily="66" charset="0"/>
            </a:endParaRPr>
          </a:p>
        </p:txBody>
      </p:sp>
      <p:pic>
        <p:nvPicPr>
          <p:cNvPr id="5" name="Picture 2"/>
          <p:cNvPicPr>
            <a:picLocks noChangeAspect="1" noChangeArrowheads="1"/>
          </p:cNvPicPr>
          <p:nvPr/>
        </p:nvPicPr>
        <p:blipFill>
          <a:blip r:embed="rId2" cstate="print">
            <a:clrChange>
              <a:clrFrom>
                <a:srgbClr val="F6F6F6"/>
              </a:clrFrom>
              <a:clrTo>
                <a:srgbClr val="F6F6F6">
                  <a:alpha val="0"/>
                </a:srgbClr>
              </a:clrTo>
            </a:clrChange>
            <a:extLst>
              <a:ext uri="{28A0092B-C50C-407E-A947-70E740481C1C}">
                <a14:useLocalDpi xmlns:a14="http://schemas.microsoft.com/office/drawing/2010/main" val="0"/>
              </a:ext>
            </a:extLst>
          </a:blip>
          <a:srcRect/>
          <a:stretch>
            <a:fillRect/>
          </a:stretch>
        </p:blipFill>
        <p:spPr bwMode="auto">
          <a:xfrm>
            <a:off x="-401016" y="-77866"/>
            <a:ext cx="3455987"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799921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sp>
        <p:nvSpPr>
          <p:cNvPr id="4" name="Dikdörtgen 3"/>
          <p:cNvSpPr/>
          <p:nvPr/>
        </p:nvSpPr>
        <p:spPr>
          <a:xfrm>
            <a:off x="1043608" y="476672"/>
            <a:ext cx="6855082" cy="1754326"/>
          </a:xfrm>
          <a:prstGeom prst="rect">
            <a:avLst/>
          </a:prstGeom>
          <a:noFill/>
        </p:spPr>
        <p:txBody>
          <a:bodyPr wrap="none" lIns="91440" tIns="45720" rIns="91440" bIns="45720">
            <a:spAutoFit/>
          </a:bodyPr>
          <a:lstStyle/>
          <a:p>
            <a:pPr algn="ctr"/>
            <a:r>
              <a:rPr lang="tr-TR" sz="5400" b="1" cap="none" spc="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BİLİŞİM TEKNOLOJİLERİ</a:t>
            </a:r>
          </a:p>
          <a:p>
            <a:pPr algn="ctr"/>
            <a:r>
              <a:rPr lang="tr-TR" sz="5400" b="1" cap="none" spc="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 ALANI</a:t>
            </a:r>
            <a:endParaRPr lang="tr-TR" sz="54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2230998"/>
            <a:ext cx="3456384" cy="379029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2" name="Metin kutusu 1"/>
          <p:cNvSpPr txBox="1"/>
          <p:nvPr/>
        </p:nvSpPr>
        <p:spPr>
          <a:xfrm>
            <a:off x="4139952" y="2348880"/>
            <a:ext cx="3960440" cy="3139321"/>
          </a:xfrm>
          <a:prstGeom prst="rect">
            <a:avLst/>
          </a:prstGeom>
          <a:noFill/>
        </p:spPr>
        <p:txBody>
          <a:bodyPr wrap="square" rtlCol="0">
            <a:spAutoFit/>
          </a:bodyPr>
          <a:lstStyle/>
          <a:p>
            <a:r>
              <a:rPr lang="tr-TR" sz="2000" dirty="0">
                <a:latin typeface="Century Gothic"/>
              </a:rPr>
              <a:t>Bilişim sektörü dünyada son 50 yıldır var olan ancak günümüzde olağanüstü öneme sahip olan bir sektördür. Katma değeri oldukça yüksek olan bilişim sektörü, gelişmiş ülkelerde gözde sektörlerin başında gelmektedir. </a:t>
            </a:r>
          </a:p>
          <a:p>
            <a:endParaRPr lang="tr-TR" dirty="0"/>
          </a:p>
        </p:txBody>
      </p:sp>
    </p:spTree>
    <p:extLst>
      <p:ext uri="{BB962C8B-B14F-4D97-AF65-F5344CB8AC3E}">
        <p14:creationId xmlns:p14="http://schemas.microsoft.com/office/powerpoint/2010/main" val="391298083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p:cNvPicPr>
            <a:picLocks noChangeAspect="1"/>
          </p:cNvPicPr>
          <p:nvPr/>
        </p:nvPicPr>
        <p:blipFill rotWithShape="1">
          <a:blip r:embed="rId2">
            <a:extLst>
              <a:ext uri="{28A0092B-C50C-407E-A947-70E740481C1C}">
                <a14:useLocalDpi xmlns:a14="http://schemas.microsoft.com/office/drawing/2010/main" val="0"/>
              </a:ext>
            </a:extLst>
          </a:blip>
          <a:srcRect l="16538" r="8463"/>
          <a:stretch/>
        </p:blipFill>
        <p:spPr>
          <a:xfrm rot="16200000">
            <a:off x="-2010322" y="2003574"/>
            <a:ext cx="6858000" cy="2837355"/>
          </a:xfrm>
          <a:prstGeom prst="rect">
            <a:avLst/>
          </a:prstGeom>
        </p:spPr>
      </p:pic>
      <p:sp>
        <p:nvSpPr>
          <p:cNvPr id="6" name="Dikdörtgen 5"/>
          <p:cNvSpPr/>
          <p:nvPr/>
        </p:nvSpPr>
        <p:spPr>
          <a:xfrm>
            <a:off x="2837356" y="-6749"/>
            <a:ext cx="222476" cy="6858001"/>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 name="Metin kutusu 1"/>
          <p:cNvSpPr txBox="1"/>
          <p:nvPr/>
        </p:nvSpPr>
        <p:spPr>
          <a:xfrm>
            <a:off x="3563888" y="906081"/>
            <a:ext cx="4968552" cy="5032340"/>
          </a:xfrm>
          <a:prstGeom prst="rect">
            <a:avLst/>
          </a:prstGeom>
          <a:noFill/>
        </p:spPr>
        <p:txBody>
          <a:bodyPr wrap="square" rtlCol="0">
            <a:spAutoFit/>
          </a:bodyPr>
          <a:lstStyle/>
          <a:p>
            <a:pPr algn="ctr">
              <a:lnSpc>
                <a:spcPct val="150000"/>
              </a:lnSpc>
            </a:pPr>
            <a:r>
              <a:rPr lang="tr-TR" dirty="0" smtClean="0">
                <a:solidFill>
                  <a:srgbClr val="FF0000"/>
                </a:solidFill>
                <a:latin typeface="Comic Sans MS" panose="030F0702030302020204" pitchFamily="66" charset="0"/>
              </a:rPr>
              <a:t>Çalışma Alanları</a:t>
            </a:r>
          </a:p>
          <a:p>
            <a:pPr>
              <a:lnSpc>
                <a:spcPct val="150000"/>
              </a:lnSpc>
            </a:pPr>
            <a:r>
              <a:rPr lang="tr-TR" dirty="0" smtClean="0">
                <a:latin typeface="Comic Sans MS" panose="030F0702030302020204" pitchFamily="66" charset="0"/>
              </a:rPr>
              <a:t>-</a:t>
            </a:r>
            <a:r>
              <a:rPr lang="tr-TR" dirty="0">
                <a:latin typeface="Comic Sans MS" panose="030F0702030302020204" pitchFamily="66" charset="0"/>
              </a:rPr>
              <a:t>K</a:t>
            </a:r>
            <a:r>
              <a:rPr lang="tr-TR" dirty="0" smtClean="0">
                <a:latin typeface="Comic Sans MS" panose="030F0702030302020204" pitchFamily="66" charset="0"/>
              </a:rPr>
              <a:t>amu </a:t>
            </a:r>
            <a:r>
              <a:rPr lang="tr-TR" dirty="0">
                <a:latin typeface="Comic Sans MS" panose="030F0702030302020204" pitchFamily="66" charset="0"/>
              </a:rPr>
              <a:t>kuruluşları, </a:t>
            </a:r>
          </a:p>
          <a:p>
            <a:pPr>
              <a:lnSpc>
                <a:spcPct val="150000"/>
              </a:lnSpc>
            </a:pPr>
            <a:r>
              <a:rPr lang="tr-TR" dirty="0" smtClean="0">
                <a:latin typeface="Comic Sans MS" panose="030F0702030302020204" pitchFamily="66" charset="0"/>
              </a:rPr>
              <a:t>-Yazılım  </a:t>
            </a:r>
            <a:r>
              <a:rPr lang="tr-TR" dirty="0">
                <a:latin typeface="Comic Sans MS" panose="030F0702030302020204" pitchFamily="66" charset="0"/>
              </a:rPr>
              <a:t>ve Donanım Şirketleri</a:t>
            </a:r>
          </a:p>
          <a:p>
            <a:pPr>
              <a:lnSpc>
                <a:spcPct val="150000"/>
              </a:lnSpc>
            </a:pPr>
            <a:r>
              <a:rPr lang="tr-TR" dirty="0" smtClean="0">
                <a:latin typeface="Comic Sans MS" panose="030F0702030302020204" pitchFamily="66" charset="0"/>
              </a:rPr>
              <a:t>-İnternet </a:t>
            </a:r>
            <a:r>
              <a:rPr lang="tr-TR" dirty="0">
                <a:latin typeface="Comic Sans MS" panose="030F0702030302020204" pitchFamily="66" charset="0"/>
              </a:rPr>
              <a:t>üzerinden ticaret (e-ticaret) yapan firmalarda çalışabilirler, </a:t>
            </a:r>
          </a:p>
          <a:p>
            <a:pPr>
              <a:lnSpc>
                <a:spcPct val="150000"/>
              </a:lnSpc>
            </a:pPr>
            <a:r>
              <a:rPr lang="tr-TR" dirty="0" smtClean="0">
                <a:latin typeface="Comic Sans MS" panose="030F0702030302020204" pitchFamily="66" charset="0"/>
              </a:rPr>
              <a:t>-Oyun </a:t>
            </a:r>
            <a:r>
              <a:rPr lang="tr-TR" dirty="0">
                <a:latin typeface="Comic Sans MS" panose="030F0702030302020204" pitchFamily="66" charset="0"/>
              </a:rPr>
              <a:t>Yazılım ve Grafik şirketleri, </a:t>
            </a:r>
          </a:p>
          <a:p>
            <a:pPr>
              <a:lnSpc>
                <a:spcPct val="150000"/>
              </a:lnSpc>
            </a:pPr>
            <a:r>
              <a:rPr lang="tr-TR" dirty="0" smtClean="0">
                <a:latin typeface="Comic Sans MS" panose="030F0702030302020204" pitchFamily="66" charset="0"/>
              </a:rPr>
              <a:t>-İnternet </a:t>
            </a:r>
            <a:r>
              <a:rPr lang="tr-TR" dirty="0">
                <a:latin typeface="Comic Sans MS" panose="030F0702030302020204" pitchFamily="66" charset="0"/>
              </a:rPr>
              <a:t>servis sağlayıcıları, </a:t>
            </a:r>
          </a:p>
          <a:p>
            <a:pPr>
              <a:lnSpc>
                <a:spcPct val="150000"/>
              </a:lnSpc>
            </a:pPr>
            <a:r>
              <a:rPr lang="tr-TR" dirty="0" smtClean="0">
                <a:latin typeface="Comic Sans MS" panose="030F0702030302020204" pitchFamily="66" charset="0"/>
              </a:rPr>
              <a:t>-İnternet </a:t>
            </a:r>
            <a:r>
              <a:rPr lang="tr-TR" dirty="0">
                <a:latin typeface="Comic Sans MS" panose="030F0702030302020204" pitchFamily="66" charset="0"/>
              </a:rPr>
              <a:t>yayıncılık şirketleri, </a:t>
            </a:r>
          </a:p>
          <a:p>
            <a:pPr>
              <a:lnSpc>
                <a:spcPct val="150000"/>
              </a:lnSpc>
            </a:pPr>
            <a:r>
              <a:rPr lang="tr-TR" dirty="0" smtClean="0">
                <a:latin typeface="Comic Sans MS" panose="030F0702030302020204" pitchFamily="66" charset="0"/>
              </a:rPr>
              <a:t>-Radyo </a:t>
            </a:r>
            <a:r>
              <a:rPr lang="tr-TR" dirty="0">
                <a:latin typeface="Comic Sans MS" panose="030F0702030302020204" pitchFamily="66" charset="0"/>
              </a:rPr>
              <a:t>televizyon şirketleri, </a:t>
            </a:r>
          </a:p>
          <a:p>
            <a:pPr>
              <a:lnSpc>
                <a:spcPct val="150000"/>
              </a:lnSpc>
            </a:pPr>
            <a:r>
              <a:rPr lang="tr-TR" dirty="0" smtClean="0">
                <a:latin typeface="Comic Sans MS" panose="030F0702030302020204" pitchFamily="66" charset="0"/>
              </a:rPr>
              <a:t>-Araştırma </a:t>
            </a:r>
            <a:r>
              <a:rPr lang="tr-TR" dirty="0">
                <a:latin typeface="Comic Sans MS" panose="030F0702030302020204" pitchFamily="66" charset="0"/>
              </a:rPr>
              <a:t>şirketleri, Borsalar, </a:t>
            </a:r>
          </a:p>
          <a:p>
            <a:pPr>
              <a:lnSpc>
                <a:spcPct val="150000"/>
              </a:lnSpc>
            </a:pPr>
            <a:r>
              <a:rPr lang="tr-TR" dirty="0" smtClean="0">
                <a:latin typeface="Comic Sans MS" panose="030F0702030302020204" pitchFamily="66" charset="0"/>
              </a:rPr>
              <a:t>-Ayrıca </a:t>
            </a:r>
            <a:r>
              <a:rPr lang="tr-TR" dirty="0">
                <a:latin typeface="Comic Sans MS" panose="030F0702030302020204" pitchFamily="66" charset="0"/>
              </a:rPr>
              <a:t>kendi adlarına işyeri açabilirler. </a:t>
            </a:r>
          </a:p>
          <a:p>
            <a:pPr>
              <a:lnSpc>
                <a:spcPct val="150000"/>
              </a:lnSpc>
            </a:pPr>
            <a:endParaRPr lang="tr-TR" dirty="0">
              <a:solidFill>
                <a:srgbClr val="FF0000"/>
              </a:solidFill>
              <a:latin typeface="Comic Sans MS" panose="030F0702030302020204" pitchFamily="66" charset="0"/>
            </a:endParaRPr>
          </a:p>
        </p:txBody>
      </p:sp>
    </p:spTree>
    <p:extLst>
      <p:ext uri="{BB962C8B-B14F-4D97-AF65-F5344CB8AC3E}">
        <p14:creationId xmlns:p14="http://schemas.microsoft.com/office/powerpoint/2010/main" val="3632865191"/>
      </p:ext>
    </p:extLst>
  </p:cSld>
  <p:clrMapOvr>
    <a:masterClrMapping/>
  </p:clrMapOvr>
  <p:timing>
    <p:tnLst>
      <p:par>
        <p:cTn id="1" dur="indefinite" restart="never" nodeType="tmRoot"/>
      </p:par>
    </p:tnLst>
  </p:timing>
</p:sld>
</file>

<file path=ppt/theme/theme1.xml><?xml version="1.0" encoding="utf-8"?>
<a:theme xmlns:a="http://schemas.openxmlformats.org/drawingml/2006/main" name="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465</TotalTime>
  <Words>1050</Words>
  <Application>Microsoft Office PowerPoint</Application>
  <PresentationFormat>Ekran Gösterisi (4:3)</PresentationFormat>
  <Paragraphs>158</Paragraphs>
  <Slides>51</Slides>
  <Notes>0</Notes>
  <HiddenSlides>0</HiddenSlides>
  <MMClips>0</MMClips>
  <ScaleCrop>false</ScaleCrop>
  <HeadingPairs>
    <vt:vector size="6" baseType="variant">
      <vt:variant>
        <vt:lpstr>Kullanılan Yazı Tipleri</vt:lpstr>
      </vt:variant>
      <vt:variant>
        <vt:i4>5</vt:i4>
      </vt:variant>
      <vt:variant>
        <vt:lpstr>Tema</vt:lpstr>
      </vt:variant>
      <vt:variant>
        <vt:i4>1</vt:i4>
      </vt:variant>
      <vt:variant>
        <vt:lpstr>Slayt Başlıkları</vt:lpstr>
      </vt:variant>
      <vt:variant>
        <vt:i4>51</vt:i4>
      </vt:variant>
    </vt:vector>
  </HeadingPairs>
  <TitlesOfParts>
    <vt:vector size="57" baseType="lpstr">
      <vt:lpstr>Arial</vt:lpstr>
      <vt:lpstr>Calibri</vt:lpstr>
      <vt:lpstr>Century Gothic</vt:lpstr>
      <vt:lpstr>Comic Sans MS</vt:lpstr>
      <vt:lpstr>Times New Roman</vt:lpstr>
      <vt:lpstr>Ofis Teması</vt:lpstr>
      <vt:lpstr>PowerPoint Sunusu</vt:lpstr>
      <vt:lpstr>Okulumuz Binaları</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KÜTÜPHANEMİZ</vt:lpstr>
      <vt:lpstr>YEMEKHANE</vt:lpstr>
      <vt:lpstr>PowerPoint Sunusu</vt:lpstr>
      <vt:lpstr>PowerPoint Sunusu</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Sunusu</dc:title>
  <dc:creator>REHBERLİK</dc:creator>
  <cp:lastModifiedBy>Rehberlik</cp:lastModifiedBy>
  <cp:revision>39</cp:revision>
  <dcterms:created xsi:type="dcterms:W3CDTF">2018-10-25T06:12:56Z</dcterms:created>
  <dcterms:modified xsi:type="dcterms:W3CDTF">2021-09-09T09:07:00Z</dcterms:modified>
</cp:coreProperties>
</file>