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88" r:id="rId3"/>
    <p:sldId id="274" r:id="rId4"/>
    <p:sldId id="282" r:id="rId5"/>
    <p:sldId id="286" r:id="rId6"/>
    <p:sldId id="283" r:id="rId7"/>
    <p:sldId id="257" r:id="rId8"/>
    <p:sldId id="261" r:id="rId9"/>
    <p:sldId id="276" r:id="rId10"/>
    <p:sldId id="289" r:id="rId11"/>
    <p:sldId id="291" r:id="rId12"/>
    <p:sldId id="292" r:id="rId13"/>
    <p:sldId id="262" r:id="rId14"/>
    <p:sldId id="279" r:id="rId15"/>
    <p:sldId id="293" r:id="rId16"/>
    <p:sldId id="294" r:id="rId17"/>
    <p:sldId id="295" r:id="rId18"/>
    <p:sldId id="263" r:id="rId19"/>
    <p:sldId id="280" r:id="rId20"/>
    <p:sldId id="317" r:id="rId21"/>
    <p:sldId id="318" r:id="rId22"/>
    <p:sldId id="296" r:id="rId23"/>
    <p:sldId id="297" r:id="rId24"/>
    <p:sldId id="298" r:id="rId25"/>
    <p:sldId id="316" r:id="rId26"/>
    <p:sldId id="264" r:id="rId27"/>
    <p:sldId id="272" r:id="rId28"/>
    <p:sldId id="299" r:id="rId29"/>
    <p:sldId id="300" r:id="rId30"/>
    <p:sldId id="301" r:id="rId31"/>
    <p:sldId id="265" r:id="rId32"/>
    <p:sldId id="275" r:id="rId33"/>
    <p:sldId id="302" r:id="rId34"/>
    <p:sldId id="303" r:id="rId35"/>
    <p:sldId id="304" r:id="rId36"/>
    <p:sldId id="266" r:id="rId37"/>
    <p:sldId id="271" r:id="rId38"/>
    <p:sldId id="307" r:id="rId39"/>
    <p:sldId id="305" r:id="rId40"/>
    <p:sldId id="306" r:id="rId41"/>
    <p:sldId id="267" r:id="rId42"/>
    <p:sldId id="281" r:id="rId43"/>
    <p:sldId id="308" r:id="rId44"/>
    <p:sldId id="309" r:id="rId45"/>
    <p:sldId id="310" r:id="rId46"/>
    <p:sldId id="268" r:id="rId47"/>
    <p:sldId id="273" r:id="rId48"/>
    <p:sldId id="313" r:id="rId49"/>
    <p:sldId id="311" r:id="rId50"/>
    <p:sldId id="312" r:id="rId51"/>
    <p:sldId id="314" r:id="rId52"/>
    <p:sldId id="315" r:id="rId53"/>
    <p:sldId id="287" r:id="rId54"/>
    <p:sldId id="284" r:id="rId5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a:srgbClr val="FFFF99"/>
    <a:srgbClr val="66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3.05.2024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3.05.2024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p:cNvSpPr/>
          <p:nvPr/>
        </p:nvSpPr>
        <p:spPr>
          <a:xfrm>
            <a:off x="395536" y="260648"/>
            <a:ext cx="8568952" cy="2062103"/>
          </a:xfrm>
          <a:prstGeom prst="rect">
            <a:avLst/>
          </a:prstGeom>
          <a:noFill/>
        </p:spPr>
        <p:txBody>
          <a:bodyPr wrap="square" lIns="91440" tIns="45720" rIns="91440" bIns="45720">
            <a:spAutoFit/>
          </a:bodyPr>
          <a:lstStyle/>
          <a:p>
            <a:pPr algn="ctr"/>
            <a:r>
              <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VAN/İPEKYOLU</a:t>
            </a:r>
          </a:p>
          <a:p>
            <a:pPr algn="ctr"/>
            <a:endPar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tr-T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MEHMET ERDEMOĞLU MESLEKİ VE </a:t>
            </a:r>
          </a:p>
          <a:p>
            <a:pPr algn="ctr"/>
            <a:r>
              <a:rPr lang="tr-T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TEKNİK ANADOLU LİSESİ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420888"/>
            <a:ext cx="7920880" cy="4248472"/>
          </a:xfrm>
          <a:prstGeom prst="rect">
            <a:avLst/>
          </a:prstGeom>
        </p:spPr>
      </p:pic>
    </p:spTree>
    <p:extLst>
      <p:ext uri="{BB962C8B-B14F-4D97-AF65-F5344CB8AC3E}">
        <p14:creationId xmlns:p14="http://schemas.microsoft.com/office/powerpoint/2010/main" val="1995482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1" y="0"/>
            <a:ext cx="9127773" cy="6858000"/>
          </a:xfrm>
        </p:spPr>
      </p:pic>
    </p:spTree>
    <p:extLst>
      <p:ext uri="{BB962C8B-B14F-4D97-AF65-F5344CB8AC3E}">
        <p14:creationId xmlns:p14="http://schemas.microsoft.com/office/powerpoint/2010/main" val="158481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80"/>
            <a:ext cx="9144000" cy="6851620"/>
          </a:xfrm>
        </p:spPr>
      </p:pic>
    </p:spTree>
    <p:extLst>
      <p:ext uri="{BB962C8B-B14F-4D97-AF65-F5344CB8AC3E}">
        <p14:creationId xmlns:p14="http://schemas.microsoft.com/office/powerpoint/2010/main" val="8593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89" y="0"/>
            <a:ext cx="9137237" cy="6842176"/>
          </a:xfrm>
        </p:spPr>
      </p:pic>
    </p:spTree>
    <p:extLst>
      <p:ext uri="{BB962C8B-B14F-4D97-AF65-F5344CB8AC3E}">
        <p14:creationId xmlns:p14="http://schemas.microsoft.com/office/powerpoint/2010/main" val="119109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560416" y="476672"/>
            <a:ext cx="6023187" cy="2308324"/>
          </a:xfrm>
          <a:prstGeom prst="rect">
            <a:avLst/>
          </a:prstGeom>
          <a:noFill/>
        </p:spPr>
        <p:txBody>
          <a:bodyPr wrap="non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ELEKTRİK-ELEKTRONİK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ALANI (</a:t>
            </a:r>
            <a:r>
              <a:rPr lang="tr-TR" sz="4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atp-amp</a:t>
            </a: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ELEKTRÄ°K ELEKTRONÄ°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24944"/>
            <a:ext cx="3456384" cy="352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995936" y="2924944"/>
            <a:ext cx="4320480" cy="3785652"/>
          </a:xfrm>
          <a:prstGeom prst="rect">
            <a:avLst/>
          </a:prstGeom>
          <a:noFill/>
        </p:spPr>
        <p:txBody>
          <a:bodyPr wrap="square" rtlCol="0">
            <a:spAutoFit/>
          </a:bodyPr>
          <a:lstStyle/>
          <a:p>
            <a:r>
              <a:rPr lang="tr-TR" sz="2000" dirty="0">
                <a:latin typeface="Century Gothic" panose="020B0502020202020204" pitchFamily="34" charset="0"/>
              </a:rPr>
              <a:t>Elektrik-Elektronik Teknolojisi Alanında, endüstride bir elektrikli sistemlerin sağlıklı yürümesi için gerekli olan </a:t>
            </a:r>
            <a:r>
              <a:rPr lang="tr-TR" sz="2000" dirty="0" smtClean="0">
                <a:latin typeface="Century Gothic" panose="020B0502020202020204" pitchFamily="34" charset="0"/>
              </a:rPr>
              <a:t>donanımın tasarlanması</a:t>
            </a:r>
            <a:r>
              <a:rPr lang="tr-TR" sz="2000" dirty="0">
                <a:latin typeface="Century Gothic" panose="020B0502020202020204" pitchFamily="34" charset="0"/>
              </a:rPr>
              <a:t>, programlanması, montajının yapılması gibi uygulama ve teorik esaslı temel mesleki eğitim verilmektedir. </a:t>
            </a:r>
            <a:endParaRPr lang="tr-TR" sz="2000" dirty="0" smtClean="0">
              <a:latin typeface="Century Gothic" panose="020B0502020202020204" pitchFamily="34" charset="0"/>
            </a:endParaRPr>
          </a:p>
          <a:p>
            <a:r>
              <a:rPr lang="tr-TR" sz="2000" dirty="0" smtClean="0">
                <a:latin typeface="Century Gothic" panose="020B0502020202020204" pitchFamily="34" charset="0"/>
              </a:rPr>
              <a:t>Elektrik-Elektronik </a:t>
            </a:r>
            <a:r>
              <a:rPr lang="tr-TR" sz="2000" dirty="0">
                <a:latin typeface="Century Gothic" panose="020B0502020202020204" pitchFamily="34" charset="0"/>
              </a:rPr>
              <a:t>Teknolojisi Alanı okulumuzda, </a:t>
            </a:r>
            <a:r>
              <a:rPr lang="tr-TR" sz="2000" b="1" i="1" dirty="0">
                <a:solidFill>
                  <a:srgbClr val="FF0000"/>
                </a:solidFill>
                <a:latin typeface="Century Gothic" panose="020B0502020202020204" pitchFamily="34" charset="0"/>
              </a:rPr>
              <a:t>Pano Tasarım ve Montajı ve Haberleşme Dalı</a:t>
            </a:r>
            <a:r>
              <a:rPr lang="tr-TR" sz="2000" dirty="0">
                <a:latin typeface="Century Gothic" panose="020B0502020202020204" pitchFamily="34" charset="0"/>
              </a:rPr>
              <a:t> ile faaliyet göstermektedir.</a:t>
            </a:r>
          </a:p>
        </p:txBody>
      </p:sp>
    </p:spTree>
    <p:extLst>
      <p:ext uri="{BB962C8B-B14F-4D97-AF65-F5344CB8AC3E}">
        <p14:creationId xmlns:p14="http://schemas.microsoft.com/office/powerpoint/2010/main" val="2057750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9304" cy="6858000"/>
          </a:xfrm>
          <a:prstGeom prst="rect">
            <a:avLst/>
          </a:prstGeom>
        </p:spPr>
      </p:pic>
      <p:sp>
        <p:nvSpPr>
          <p:cNvPr id="7" name="Dikdörtgen 6"/>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635896" y="1484784"/>
            <a:ext cx="4824536" cy="4247317"/>
          </a:xfrm>
          <a:prstGeom prst="rect">
            <a:avLst/>
          </a:prstGeom>
          <a:noFill/>
        </p:spPr>
        <p:txBody>
          <a:bodyPr wrap="square" rtlCol="0">
            <a:spAutoFit/>
          </a:bodyPr>
          <a:lstStyle/>
          <a:p>
            <a:pPr algn="ctr">
              <a:lnSpc>
                <a:spcPct val="150000"/>
              </a:lnSpc>
              <a:defRPr/>
            </a:pPr>
            <a:r>
              <a:rPr lang="tr-TR" sz="2000" dirty="0" smtClean="0">
                <a:solidFill>
                  <a:srgbClr val="FF0000"/>
                </a:solidFill>
                <a:latin typeface="Comic Sans MS" panose="030F0702030302020204" pitchFamily="66" charset="0"/>
              </a:rPr>
              <a:t>Çalışma Alanları</a:t>
            </a:r>
          </a:p>
          <a:p>
            <a:pPr>
              <a:lnSpc>
                <a:spcPct val="150000"/>
              </a:lnSpc>
              <a:defRPr/>
            </a:pPr>
            <a:r>
              <a:rPr lang="tr-TR" sz="2000" dirty="0" smtClean="0">
                <a:latin typeface="Comic Sans MS" panose="030F0702030302020204" pitchFamily="66" charset="0"/>
              </a:rPr>
              <a:t>Alanımızdan </a:t>
            </a:r>
            <a:r>
              <a:rPr lang="tr-TR" sz="2000" dirty="0">
                <a:latin typeface="Comic Sans MS" panose="030F0702030302020204" pitchFamily="66" charset="0"/>
              </a:rPr>
              <a:t>mezun olan öğrenciler, </a:t>
            </a:r>
            <a:r>
              <a:rPr lang="tr-TR" sz="2000" dirty="0">
                <a:solidFill>
                  <a:srgbClr val="FF0000"/>
                </a:solidFill>
                <a:latin typeface="Comic Sans MS" panose="030F0702030302020204" pitchFamily="66" charset="0"/>
              </a:rPr>
              <a:t>kamu ve özel sektör </a:t>
            </a:r>
            <a:r>
              <a:rPr lang="tr-TR" sz="2000" dirty="0">
                <a:latin typeface="Comic Sans MS" panose="030F0702030302020204" pitchFamily="66" charset="0"/>
              </a:rPr>
              <a:t>kuruluşlarının elektrikle ilgili kısımlarında çalışabilirler. İsterlerse kendilerine ait işyeri açabilirler. </a:t>
            </a:r>
            <a:r>
              <a:rPr lang="tr-TR" sz="2000" dirty="0">
                <a:solidFill>
                  <a:srgbClr val="FF0000"/>
                </a:solidFill>
                <a:latin typeface="Comic Sans MS" panose="030F0702030302020204" pitchFamily="66" charset="0"/>
              </a:rPr>
              <a:t>Sanayi kuruluşlarının </a:t>
            </a:r>
            <a:r>
              <a:rPr lang="tr-TR" sz="2000" dirty="0">
                <a:latin typeface="Comic Sans MS" panose="030F0702030302020204" pitchFamily="66" charset="0"/>
              </a:rPr>
              <a:t>hepsinde elektrikli makineleri için elektrik elektronik teknisyenine ihtiyaç duyulmaktadır.</a:t>
            </a:r>
          </a:p>
        </p:txBody>
      </p:sp>
    </p:spTree>
    <p:extLst>
      <p:ext uri="{BB962C8B-B14F-4D97-AF65-F5344CB8AC3E}">
        <p14:creationId xmlns:p14="http://schemas.microsoft.com/office/powerpoint/2010/main" val="411176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24925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66"/>
            <a:ext cx="9144000" cy="6861065"/>
          </a:xfrm>
        </p:spPr>
      </p:pic>
    </p:spTree>
    <p:extLst>
      <p:ext uri="{BB962C8B-B14F-4D97-AF65-F5344CB8AC3E}">
        <p14:creationId xmlns:p14="http://schemas.microsoft.com/office/powerpoint/2010/main" val="292570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 y="16"/>
            <a:ext cx="9150096" cy="6857983"/>
          </a:xfrm>
        </p:spPr>
      </p:pic>
    </p:spTree>
    <p:extLst>
      <p:ext uri="{BB962C8B-B14F-4D97-AF65-F5344CB8AC3E}">
        <p14:creationId xmlns:p14="http://schemas.microsoft.com/office/powerpoint/2010/main" val="1400670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259632" y="260648"/>
            <a:ext cx="6768752" cy="2308324"/>
          </a:xfrm>
          <a:prstGeom prst="rect">
            <a:avLst/>
          </a:prstGeom>
          <a:noFill/>
        </p:spPr>
        <p:txBody>
          <a:bodyPr wrap="squar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ENDÜSTRİYEL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OTOMASYON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r>
              <a:rPr lang="tr-TR" sz="4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atp-amp</a:t>
            </a: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descr="ENDÃSTRÄ°YEL OTOMASY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34" y="2845971"/>
            <a:ext cx="3853802" cy="352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286248" y="2456795"/>
            <a:ext cx="4392488" cy="4401205"/>
          </a:xfrm>
          <a:prstGeom prst="rect">
            <a:avLst/>
          </a:prstGeom>
          <a:noFill/>
        </p:spPr>
        <p:txBody>
          <a:bodyPr wrap="square" rtlCol="0">
            <a:spAutoFit/>
          </a:bodyPr>
          <a:lstStyle/>
          <a:p>
            <a:pPr lvl="0" eaLnBrk="0" fontAlgn="base" hangingPunct="0">
              <a:spcBef>
                <a:spcPct val="0"/>
              </a:spcBef>
              <a:spcAft>
                <a:spcPct val="0"/>
              </a:spcAft>
              <a:defRPr/>
            </a:pPr>
            <a:r>
              <a:rPr lang="tr-TR" sz="2000" dirty="0">
                <a:latin typeface="Century Gothic" panose="020B0502020202020204" pitchFamily="34" charset="0"/>
              </a:rPr>
              <a:t>Endüstriyel Otomasyon Teknolojileri </a:t>
            </a:r>
            <a:r>
              <a:rPr lang="tr-TR" sz="2000" b="1" i="1" dirty="0">
                <a:solidFill>
                  <a:srgbClr val="FF0000"/>
                </a:solidFill>
                <a:latin typeface="Century Gothic" panose="020B0502020202020204" pitchFamily="34" charset="0"/>
              </a:rPr>
              <a:t>Alanı ELEKTRİK-ELEKTRONİK, MEKANİK, BİLGİSAYAR ve MATEMATİK bilimlerinin </a:t>
            </a:r>
            <a:r>
              <a:rPr lang="tr-TR" sz="2000" dirty="0">
                <a:latin typeface="Century Gothic" panose="020B0502020202020204" pitchFamily="34" charset="0"/>
              </a:rPr>
              <a:t>entegre edilmiş halidir. </a:t>
            </a:r>
            <a:r>
              <a:rPr lang="tr-TR" sz="2000" dirty="0" smtClean="0">
                <a:latin typeface="Century Gothic" panose="020B0502020202020204" pitchFamily="34" charset="0"/>
              </a:rPr>
              <a:t>Otomasyon</a:t>
            </a:r>
            <a:r>
              <a:rPr lang="tr-TR" sz="2000" dirty="0">
                <a:latin typeface="Century Gothic" panose="020B0502020202020204" pitchFamily="34" charset="0"/>
              </a:rPr>
              <a:t>; endüstride, yönetimde ve bilişim alanında yapılan işlemlerde insan vasıtasıyla </a:t>
            </a:r>
            <a:r>
              <a:rPr lang="tr-TR" sz="2000" b="1" i="1" dirty="0">
                <a:solidFill>
                  <a:srgbClr val="FF0000"/>
                </a:solidFill>
                <a:latin typeface="Century Gothic" panose="020B0502020202020204" pitchFamily="34" charset="0"/>
              </a:rPr>
              <a:t>gerçekleştirilen işlerin otomatik olarak yapılmasını kapsamaktadır</a:t>
            </a:r>
            <a:r>
              <a:rPr lang="tr-TR" sz="2000" dirty="0">
                <a:latin typeface="Century Gothic" panose="020B0502020202020204" pitchFamily="34" charset="0"/>
              </a:rPr>
              <a:t>. Bir diğer ifadeyle </a:t>
            </a:r>
            <a:r>
              <a:rPr lang="tr-TR" sz="2000" b="1" dirty="0">
                <a:latin typeface="Century Gothic" panose="020B0502020202020204" pitchFamily="34" charset="0"/>
              </a:rPr>
              <a:t>otomasyon, </a:t>
            </a:r>
            <a:r>
              <a:rPr lang="tr-TR" sz="2000" dirty="0">
                <a:latin typeface="Century Gothic" panose="020B0502020202020204" pitchFamily="34" charset="0"/>
              </a:rPr>
              <a:t>yapılması gereken bir işte insan ve makinenin görev paylaşımıdır.  </a:t>
            </a:r>
          </a:p>
        </p:txBody>
      </p:sp>
    </p:spTree>
    <p:extLst>
      <p:ext uri="{BB962C8B-B14F-4D97-AF65-F5344CB8AC3E}">
        <p14:creationId xmlns:p14="http://schemas.microsoft.com/office/powerpoint/2010/main" val="2941598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9384" t="1439" r="50000"/>
          <a:stretch/>
        </p:blipFill>
        <p:spPr>
          <a:xfrm flipH="1">
            <a:off x="-3" y="0"/>
            <a:ext cx="2843810" cy="6857999"/>
          </a:xfrm>
          <a:prstGeom prst="rect">
            <a:avLst/>
          </a:prstGeom>
        </p:spPr>
      </p:pic>
      <p:sp>
        <p:nvSpPr>
          <p:cNvPr id="6" name="Dikdörtgen 5"/>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563888" y="764704"/>
            <a:ext cx="4968552" cy="5447645"/>
          </a:xfrm>
          <a:prstGeom prst="rect">
            <a:avLst/>
          </a:prstGeom>
          <a:noFill/>
        </p:spPr>
        <p:txBody>
          <a:bodyPr wrap="square" rtlCol="0">
            <a:spAutoFit/>
          </a:bodyPr>
          <a:lstStyle/>
          <a:p>
            <a:pPr algn="ctr">
              <a:lnSpc>
                <a:spcPct val="150000"/>
              </a:lnSpc>
            </a:pPr>
            <a:r>
              <a:rPr lang="tr-TR" sz="2000" dirty="0" smtClean="0">
                <a:solidFill>
                  <a:srgbClr val="FF0000"/>
                </a:solidFill>
                <a:latin typeface="Comic Sans MS" panose="030F0702030302020204" pitchFamily="66" charset="0"/>
              </a:rPr>
              <a:t>Eğitim ve Kariyer Olanakları</a:t>
            </a:r>
          </a:p>
          <a:p>
            <a:pPr>
              <a:lnSpc>
                <a:spcPct val="150000"/>
              </a:lnSpc>
            </a:pPr>
            <a:r>
              <a:rPr lang="tr-TR" sz="2000" dirty="0" smtClean="0">
                <a:latin typeface="Comic Sans MS" panose="030F0702030302020204" pitchFamily="66" charset="0"/>
              </a:rPr>
              <a:t>Liseden </a:t>
            </a:r>
            <a:r>
              <a:rPr lang="tr-TR" sz="2000" dirty="0">
                <a:latin typeface="Comic Sans MS" panose="030F0702030302020204" pitchFamily="66" charset="0"/>
              </a:rPr>
              <a:t>sonra, yüksek öğrenime geçiş sınavını başaranlar lisans programlarına devam edebilirler. Lisans programlarına yerleştirilirken MTOK kontenjanıyla diğer Anadolu liselerine göre 40 ile 60  ek puan alarak avantajlı şekilde yerleşmektedirler. Meslek yüksek okulunu bitirenler, dikey geçiş sınavı ile lisans programlarına daha kolay geçebilirler.</a:t>
            </a:r>
          </a:p>
          <a:p>
            <a:endParaRPr lang="tr-TR" dirty="0"/>
          </a:p>
        </p:txBody>
      </p:sp>
    </p:spTree>
    <p:extLst>
      <p:ext uri="{BB962C8B-B14F-4D97-AF65-F5344CB8AC3E}">
        <p14:creationId xmlns:p14="http://schemas.microsoft.com/office/powerpoint/2010/main" val="2726227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solidFill>
                  <a:srgbClr val="FF0000"/>
                </a:solidFill>
                <a:latin typeface="+mn-lt"/>
              </a:rPr>
              <a:t>Okulumuz Binaları</a:t>
            </a:r>
            <a:endParaRPr lang="tr-TR" dirty="0">
              <a:solidFill>
                <a:srgbClr val="FF0000"/>
              </a:solidFill>
              <a:latin typeface="+mn-lt"/>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 y="1772817"/>
            <a:ext cx="2905675" cy="508518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820" y="1772817"/>
            <a:ext cx="2880320" cy="5100776"/>
          </a:xfrm>
          <a:prstGeom prst="rect">
            <a:avLst/>
          </a:prstGeom>
        </p:spPr>
      </p:pic>
      <p:sp>
        <p:nvSpPr>
          <p:cNvPr id="9" name="Metin kutusu 8"/>
          <p:cNvSpPr txBox="1"/>
          <p:nvPr/>
        </p:nvSpPr>
        <p:spPr>
          <a:xfrm>
            <a:off x="2699792" y="1007440"/>
            <a:ext cx="3384376" cy="369332"/>
          </a:xfrm>
          <a:prstGeom prst="rect">
            <a:avLst/>
          </a:prstGeom>
          <a:noFill/>
        </p:spPr>
        <p:txBody>
          <a:bodyPr wrap="square" rtlCol="0">
            <a:spAutoFit/>
          </a:bodyPr>
          <a:lstStyle/>
          <a:p>
            <a:pPr algn="ctr"/>
            <a:r>
              <a:rPr lang="tr-TR" dirty="0" smtClean="0">
                <a:solidFill>
                  <a:srgbClr val="FF0000"/>
                </a:solidFill>
              </a:rPr>
              <a:t>ATÖLYELERİMİZ</a:t>
            </a:r>
            <a:endParaRPr lang="tr-TR" dirty="0">
              <a:solidFill>
                <a:srgbClr val="FF0000"/>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1772817"/>
            <a:ext cx="3275856" cy="5085183"/>
          </a:xfrm>
          <a:prstGeom prst="rect">
            <a:avLst/>
          </a:prstGeom>
        </p:spPr>
      </p:pic>
    </p:spTree>
    <p:extLst>
      <p:ext uri="{BB962C8B-B14F-4D97-AF65-F5344CB8AC3E}">
        <p14:creationId xmlns:p14="http://schemas.microsoft.com/office/powerpoint/2010/main" val="3388248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3450AD-FC64-42B1-A0F3-847CD46FB6C8}"/>
              </a:ext>
            </a:extLst>
          </p:cNvPr>
          <p:cNvSpPr>
            <a:spLocks noGrp="1"/>
          </p:cNvSpPr>
          <p:nvPr>
            <p:ph type="title"/>
          </p:nvPr>
        </p:nvSpPr>
        <p:spPr>
          <a:xfrm>
            <a:off x="1028700" y="1122721"/>
            <a:ext cx="7200900" cy="530177"/>
          </a:xfrm>
        </p:spPr>
        <p:txBody>
          <a:bodyPr>
            <a:normAutofit fontScale="90000"/>
          </a:bodyPr>
          <a:lstStyle/>
          <a:p>
            <a:pPr algn="ctr"/>
            <a:r>
              <a:rPr lang="tr-TR" sz="3000" b="1" dirty="0">
                <a:solidFill>
                  <a:schemeClr val="accent1"/>
                </a:solidFill>
              </a:rPr>
              <a:t>BU ALANDAN MEZUN OLAN ÖĞRENCİLER</a:t>
            </a:r>
          </a:p>
        </p:txBody>
      </p:sp>
      <p:sp>
        <p:nvSpPr>
          <p:cNvPr id="3" name="İçerik Yer Tutucusu 2">
            <a:extLst>
              <a:ext uri="{FF2B5EF4-FFF2-40B4-BE49-F238E27FC236}">
                <a16:creationId xmlns:a16="http://schemas.microsoft.com/office/drawing/2014/main" id="{63F2C1DE-99FB-4FC4-959F-54B7B29BDCBA}"/>
              </a:ext>
            </a:extLst>
          </p:cNvPr>
          <p:cNvSpPr>
            <a:spLocks noGrp="1"/>
          </p:cNvSpPr>
          <p:nvPr>
            <p:ph idx="1"/>
          </p:nvPr>
        </p:nvSpPr>
        <p:spPr>
          <a:xfrm>
            <a:off x="1028700" y="1652898"/>
            <a:ext cx="7787149" cy="4082381"/>
          </a:xfrm>
        </p:spPr>
        <p:txBody>
          <a:bodyPr>
            <a:normAutofit fontScale="32500" lnSpcReduction="20000"/>
          </a:bodyPr>
          <a:lstStyle/>
          <a:p>
            <a:pPr algn="just" eaLnBrk="1" hangingPunct="1">
              <a:lnSpc>
                <a:spcPct val="80000"/>
              </a:lnSpc>
              <a:buFont typeface="Wingdings" panose="05000000000000000000" pitchFamily="2" charset="2"/>
              <a:buNone/>
              <a:defRPr/>
            </a:pPr>
            <a:r>
              <a:rPr lang="tr-TR" altLang="tr-TR" sz="6200" dirty="0">
                <a:latin typeface="Times New Roman" panose="02020603050405020304" pitchFamily="18" charset="0"/>
                <a:cs typeface="Times New Roman" panose="02020603050405020304" pitchFamily="18" charset="0"/>
              </a:rPr>
              <a:t>    </a:t>
            </a:r>
            <a:r>
              <a:rPr lang="tr-TR" altLang="tr-TR" sz="6200" dirty="0" smtClean="0">
                <a:latin typeface="Times New Roman" panose="02020603050405020304" pitchFamily="18" charset="0"/>
                <a:cs typeface="Times New Roman" panose="02020603050405020304" pitchFamily="18" charset="0"/>
              </a:rPr>
              <a:t>		Endüstriyel </a:t>
            </a:r>
            <a:r>
              <a:rPr lang="tr-TR" altLang="tr-TR" sz="6200" dirty="0">
                <a:latin typeface="Times New Roman" panose="02020603050405020304" pitchFamily="18" charset="0"/>
                <a:cs typeface="Times New Roman" panose="02020603050405020304" pitchFamily="18" charset="0"/>
              </a:rPr>
              <a:t>Otomasyon Teknolojileri Alanından mezun olan </a:t>
            </a:r>
            <a:r>
              <a:rPr lang="tr-TR" altLang="tr-TR" sz="6200" dirty="0" smtClean="0">
                <a:latin typeface="Times New Roman" panose="02020603050405020304" pitchFamily="18" charset="0"/>
                <a:cs typeface="Times New Roman" panose="02020603050405020304" pitchFamily="18" charset="0"/>
              </a:rPr>
              <a:t>veya sertifika </a:t>
            </a:r>
            <a:r>
              <a:rPr lang="tr-TR" altLang="tr-TR" sz="6200" dirty="0">
                <a:latin typeface="Times New Roman" panose="02020603050405020304" pitchFamily="18" charset="0"/>
                <a:cs typeface="Times New Roman" panose="02020603050405020304" pitchFamily="18" charset="0"/>
              </a:rPr>
              <a:t>alan </a:t>
            </a:r>
            <a:r>
              <a:rPr lang="tr-TR" altLang="tr-TR" sz="6200" dirty="0" smtClean="0">
                <a:latin typeface="Times New Roman" panose="02020603050405020304" pitchFamily="18" charset="0"/>
                <a:cs typeface="Times New Roman" panose="02020603050405020304" pitchFamily="18" charset="0"/>
              </a:rPr>
              <a:t>öğrenciler  </a:t>
            </a:r>
            <a:r>
              <a:rPr lang="tr-TR" altLang="tr-TR" sz="6200" dirty="0">
                <a:latin typeface="Times New Roman" panose="02020603050405020304" pitchFamily="18" charset="0"/>
                <a:cs typeface="Times New Roman" panose="02020603050405020304" pitchFamily="18" charset="0"/>
              </a:rPr>
              <a:t>meslekte kazandıkları yeterlikler doğrultusunda ;</a:t>
            </a:r>
          </a:p>
          <a:p>
            <a:pPr algn="just" eaLnBrk="1" hangingPunct="1">
              <a:lnSpc>
                <a:spcPct val="80000"/>
              </a:lnSpc>
              <a:buFont typeface="Wingdings" panose="05000000000000000000" pitchFamily="2" charset="2"/>
              <a:buNone/>
              <a:defRPr/>
            </a:pPr>
            <a:endParaRPr lang="tr-TR" altLang="tr-TR" sz="6200" dirty="0">
              <a:latin typeface="Times New Roman" panose="02020603050405020304" pitchFamily="18" charset="0"/>
              <a:cs typeface="Times New Roman" panose="02020603050405020304" pitchFamily="18" charset="0"/>
            </a:endParaRP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 Makine</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Otomotiv</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Tekstil</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Gemi otomasyonu</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Savunma sanayi</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Plastik</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Tıp elektroniği</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Uçak</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Enerji</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 İletişim</a:t>
            </a:r>
          </a:p>
          <a:p>
            <a:pPr algn="just" eaLnBrk="1" hangingPunct="1">
              <a:lnSpc>
                <a:spcPct val="80000"/>
              </a:lnSpc>
              <a:defRPr/>
            </a:pPr>
            <a:r>
              <a:rPr lang="tr-TR" altLang="tr-TR" sz="6200" dirty="0">
                <a:latin typeface="Times New Roman" panose="02020603050405020304" pitchFamily="18" charset="0"/>
                <a:cs typeface="Times New Roman" panose="02020603050405020304" pitchFamily="18" charset="0"/>
              </a:rPr>
              <a:t>Petrokimya</a:t>
            </a:r>
          </a:p>
          <a:p>
            <a:pPr marL="0" indent="0" algn="just">
              <a:lnSpc>
                <a:spcPct val="80000"/>
              </a:lnSpc>
              <a:buNone/>
              <a:defRPr/>
            </a:pPr>
            <a:r>
              <a:rPr lang="tr-TR" altLang="tr-TR" sz="6200" dirty="0">
                <a:latin typeface="Times New Roman" panose="02020603050405020304" pitchFamily="18" charset="0"/>
                <a:cs typeface="Times New Roman" panose="02020603050405020304" pitchFamily="18" charset="0"/>
              </a:rPr>
              <a:t>       sektörlerin de çalışabilir.</a:t>
            </a:r>
          </a:p>
          <a:p>
            <a:pPr algn="just"/>
            <a:endParaRPr lang="tr-TR" dirty="0"/>
          </a:p>
        </p:txBody>
      </p:sp>
    </p:spTree>
    <p:extLst>
      <p:ext uri="{BB962C8B-B14F-4D97-AF65-F5344CB8AC3E}">
        <p14:creationId xmlns:p14="http://schemas.microsoft.com/office/powerpoint/2010/main" val="4221243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D85AA0-0C4D-4112-B25F-89FDE22C8464}"/>
              </a:ext>
            </a:extLst>
          </p:cNvPr>
          <p:cNvSpPr>
            <a:spLocks noGrp="1"/>
          </p:cNvSpPr>
          <p:nvPr>
            <p:ph type="title"/>
          </p:nvPr>
        </p:nvSpPr>
        <p:spPr>
          <a:xfrm>
            <a:off x="1028700" y="1116624"/>
            <a:ext cx="7200900" cy="561829"/>
          </a:xfrm>
        </p:spPr>
        <p:txBody>
          <a:bodyPr>
            <a:normAutofit/>
          </a:bodyPr>
          <a:lstStyle/>
          <a:p>
            <a:pPr algn="ctr"/>
            <a:r>
              <a:rPr lang="tr-TR" sz="3000" b="1" dirty="0">
                <a:solidFill>
                  <a:schemeClr val="accent1"/>
                </a:solidFill>
              </a:rPr>
              <a:t>TÜRKİYE VE YURT DIŞI İŞ İLANLARI</a:t>
            </a:r>
          </a:p>
        </p:txBody>
      </p:sp>
      <p:sp>
        <p:nvSpPr>
          <p:cNvPr id="3" name="İçerik Yer Tutucusu 2">
            <a:extLst>
              <a:ext uri="{FF2B5EF4-FFF2-40B4-BE49-F238E27FC236}">
                <a16:creationId xmlns:a16="http://schemas.microsoft.com/office/drawing/2014/main" id="{B4B26E82-2C77-4D61-9D85-D96ACDAC80A0}"/>
              </a:ext>
            </a:extLst>
          </p:cNvPr>
          <p:cNvSpPr>
            <a:spLocks noGrp="1"/>
          </p:cNvSpPr>
          <p:nvPr>
            <p:ph idx="1"/>
          </p:nvPr>
        </p:nvSpPr>
        <p:spPr>
          <a:xfrm>
            <a:off x="376084" y="1859574"/>
            <a:ext cx="8107926" cy="3398227"/>
          </a:xfrm>
        </p:spPr>
        <p:txBody>
          <a:bodyPr>
            <a:normAutofit/>
          </a:bodyPr>
          <a:lstStyle/>
          <a:p>
            <a:pPr marL="0" indent="0" algn="just">
              <a:buNone/>
            </a:pPr>
            <a:r>
              <a:rPr lang="tr-TR" altLang="tr-TR" sz="1800" b="1" dirty="0">
                <a:latin typeface="Times New Roman" panose="02020603050405020304" pitchFamily="18" charset="0"/>
                <a:cs typeface="Times New Roman" panose="02020603050405020304" pitchFamily="18" charset="0"/>
              </a:rPr>
              <a:t>DERSLER                 TÜRKİYE             ALMANYA                ABD              IRAK</a:t>
            </a:r>
          </a:p>
          <a:p>
            <a:pPr marL="0" indent="0" algn="just">
              <a:buNone/>
            </a:pPr>
            <a:r>
              <a:rPr lang="tr-TR" altLang="tr-TR" sz="1800" b="1" dirty="0">
                <a:latin typeface="Times New Roman" panose="02020603050405020304" pitchFamily="18" charset="0"/>
                <a:cs typeface="Times New Roman" panose="02020603050405020304" pitchFamily="18" charset="0"/>
              </a:rPr>
              <a:t>PLC </a:t>
            </a:r>
            <a:r>
              <a:rPr lang="tr-TR" altLang="tr-TR" sz="1800" dirty="0">
                <a:latin typeface="Times New Roman" panose="02020603050405020304" pitchFamily="18" charset="0"/>
                <a:cs typeface="Times New Roman" panose="02020603050405020304" pitchFamily="18" charset="0"/>
              </a:rPr>
              <a:t>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936     	           23453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59155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54</a:t>
            </a:r>
          </a:p>
          <a:p>
            <a:pPr marL="0" indent="0" algn="just">
              <a:buNone/>
            </a:pPr>
            <a:r>
              <a:rPr lang="tr-TR" altLang="tr-TR" sz="1800" b="1" dirty="0">
                <a:latin typeface="Times New Roman" panose="02020603050405020304" pitchFamily="18" charset="0"/>
                <a:cs typeface="Times New Roman" panose="02020603050405020304" pitchFamily="18" charset="0"/>
              </a:rPr>
              <a:t>C#</a:t>
            </a:r>
            <a:r>
              <a:rPr lang="tr-TR" altLang="tr-TR" sz="1800" dirty="0">
                <a:latin typeface="Times New Roman" panose="02020603050405020304" pitchFamily="18" charset="0"/>
                <a:cs typeface="Times New Roman" panose="02020603050405020304" pitchFamily="18" charset="0"/>
              </a:rPr>
              <a:t>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915		           20708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65117               </a:t>
            </a:r>
            <a:r>
              <a:rPr lang="tr-TR" altLang="tr-TR" sz="1800" dirty="0" smtClean="0">
                <a:latin typeface="Times New Roman" panose="02020603050405020304" pitchFamily="18" charset="0"/>
                <a:cs typeface="Times New Roman" panose="02020603050405020304" pitchFamily="18" charset="0"/>
              </a:rPr>
              <a:t>  61</a:t>
            </a:r>
            <a:endParaRPr lang="tr-TR" altLang="tr-TR" sz="1800" dirty="0">
              <a:latin typeface="Times New Roman" panose="02020603050405020304" pitchFamily="18" charset="0"/>
              <a:cs typeface="Times New Roman" panose="02020603050405020304" pitchFamily="18" charset="0"/>
            </a:endParaRPr>
          </a:p>
          <a:p>
            <a:pPr marL="0" indent="0" algn="just">
              <a:buNone/>
            </a:pPr>
            <a:r>
              <a:rPr lang="tr-TR" altLang="tr-TR" sz="1800" b="1" dirty="0">
                <a:latin typeface="Times New Roman" panose="02020603050405020304" pitchFamily="18" charset="0"/>
                <a:cs typeface="Times New Roman" panose="02020603050405020304" pitchFamily="18" charset="0"/>
              </a:rPr>
              <a:t>SOLİDWORKS </a:t>
            </a:r>
            <a:r>
              <a:rPr lang="tr-TR" altLang="tr-TR" sz="1800" dirty="0">
                <a:latin typeface="Times New Roman" panose="02020603050405020304" pitchFamily="18" charset="0"/>
                <a:cs typeface="Times New Roman" panose="02020603050405020304" pitchFamily="18" charset="0"/>
              </a:rPr>
              <a:t>          1086		           42350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92807               49</a:t>
            </a:r>
          </a:p>
          <a:p>
            <a:pPr marL="0" indent="0" algn="just">
              <a:buNone/>
            </a:pPr>
            <a:r>
              <a:rPr lang="tr-TR" altLang="tr-TR" sz="1800" b="1" dirty="0">
                <a:latin typeface="Times New Roman" panose="02020603050405020304" pitchFamily="18" charset="0"/>
                <a:cs typeface="Times New Roman" panose="02020603050405020304" pitchFamily="18" charset="0"/>
              </a:rPr>
              <a:t>CNC  </a:t>
            </a:r>
            <a:r>
              <a:rPr lang="tr-TR" altLang="tr-TR" sz="1800" dirty="0">
                <a:latin typeface="Times New Roman" panose="02020603050405020304" pitchFamily="18" charset="0"/>
                <a:cs typeface="Times New Roman" panose="02020603050405020304" pitchFamily="18" charset="0"/>
              </a:rPr>
              <a:t>                            167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22621               </a:t>
            </a:r>
            <a:r>
              <a:rPr lang="tr-TR" altLang="tr-TR" sz="1800" dirty="0" smtClean="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21051                2</a:t>
            </a:r>
          </a:p>
          <a:p>
            <a:pPr marL="0" indent="0" algn="just">
              <a:buNone/>
            </a:pPr>
            <a:r>
              <a:rPr lang="tr-TR" altLang="tr-TR" sz="1800" b="1" dirty="0">
                <a:latin typeface="Times New Roman" panose="02020603050405020304" pitchFamily="18" charset="0"/>
                <a:cs typeface="Times New Roman" panose="02020603050405020304" pitchFamily="18" charset="0"/>
              </a:rPr>
              <a:t>ELEKTRONİK</a:t>
            </a:r>
            <a:r>
              <a:rPr lang="tr-TR" altLang="tr-TR" sz="1800" dirty="0">
                <a:latin typeface="Times New Roman" panose="02020603050405020304" pitchFamily="18" charset="0"/>
                <a:cs typeface="Times New Roman" panose="02020603050405020304" pitchFamily="18" charset="0"/>
              </a:rPr>
              <a:t>           1266   </a:t>
            </a:r>
          </a:p>
          <a:p>
            <a:pPr marL="0" indent="0" algn="just">
              <a:buNone/>
            </a:pPr>
            <a:r>
              <a:rPr lang="tr-TR" altLang="tr-TR" sz="1500" b="1" dirty="0">
                <a:latin typeface="Times New Roman" panose="02020603050405020304" pitchFamily="18" charset="0"/>
                <a:cs typeface="Times New Roman" panose="02020603050405020304" pitchFamily="18" charset="0"/>
              </a:rPr>
              <a:t>ELEKTROPNÖMATİK </a:t>
            </a:r>
            <a:r>
              <a:rPr lang="tr-TR" altLang="tr-TR" sz="1800" dirty="0">
                <a:latin typeface="Times New Roman" panose="02020603050405020304" pitchFamily="18" charset="0"/>
                <a:cs typeface="Times New Roman" panose="02020603050405020304" pitchFamily="18" charset="0"/>
              </a:rPr>
              <a:t>   1146                    </a:t>
            </a:r>
          </a:p>
          <a:p>
            <a:pPr marL="0" indent="0" algn="just">
              <a:buNone/>
            </a:pPr>
            <a:endParaRPr lang="tr-TR" altLang="tr-T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42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0924"/>
            <a:ext cx="9164261" cy="6878924"/>
          </a:xfrm>
        </p:spPr>
      </p:pic>
    </p:spTree>
    <p:extLst>
      <p:ext uri="{BB962C8B-B14F-4D97-AF65-F5344CB8AC3E}">
        <p14:creationId xmlns:p14="http://schemas.microsoft.com/office/powerpoint/2010/main" val="3182335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70"/>
            <a:ext cx="9144000" cy="6856330"/>
          </a:xfrm>
        </p:spPr>
      </p:pic>
    </p:spTree>
    <p:extLst>
      <p:ext uri="{BB962C8B-B14F-4D97-AF65-F5344CB8AC3E}">
        <p14:creationId xmlns:p14="http://schemas.microsoft.com/office/powerpoint/2010/main" val="324427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36385" cy="6858000"/>
          </a:xfrm>
        </p:spPr>
      </p:pic>
    </p:spTree>
    <p:extLst>
      <p:ext uri="{BB962C8B-B14F-4D97-AF65-F5344CB8AC3E}">
        <p14:creationId xmlns:p14="http://schemas.microsoft.com/office/powerpoint/2010/main" val="3987628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009"/>
            <a:ext cx="9144000" cy="6858372"/>
          </a:xfrm>
        </p:spPr>
      </p:pic>
    </p:spTree>
    <p:extLst>
      <p:ext uri="{BB962C8B-B14F-4D97-AF65-F5344CB8AC3E}">
        <p14:creationId xmlns:p14="http://schemas.microsoft.com/office/powerpoint/2010/main" val="2809259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197320" y="476672"/>
            <a:ext cx="6396624"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MAKİNE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r>
              <a:rPr lang="tr-TR"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
            </a: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170" name="Picture 2" descr="MAKÄ°NE TEKNOLOJÄ°LER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2896"/>
            <a:ext cx="4104456" cy="3574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644008" y="2492896"/>
            <a:ext cx="4248472" cy="3785652"/>
          </a:xfrm>
          <a:prstGeom prst="rect">
            <a:avLst/>
          </a:prstGeom>
          <a:noFill/>
        </p:spPr>
        <p:txBody>
          <a:bodyPr wrap="square" rtlCol="0">
            <a:spAutoFit/>
          </a:bodyPr>
          <a:lstStyle/>
          <a:p>
            <a:pPr>
              <a:defRPr/>
            </a:pPr>
            <a:r>
              <a:rPr lang="tr-TR" sz="2000" b="1" dirty="0" smtClean="0">
                <a:latin typeface="Arial" panose="020B0604020202020204" pitchFamily="34" charset="0"/>
                <a:cs typeface="Arial" panose="020B0604020202020204" pitchFamily="34" charset="0"/>
              </a:rPr>
              <a:t>   </a:t>
            </a:r>
            <a:r>
              <a:rPr lang="tr-TR" sz="2000" dirty="0" smtClean="0">
                <a:latin typeface="Century Gothic" panose="020B0502020202020204" pitchFamily="34" charset="0"/>
                <a:cs typeface="Arial" panose="020B0604020202020204" pitchFamily="34" charset="0"/>
              </a:rPr>
              <a:t>Alan</a:t>
            </a:r>
            <a:r>
              <a:rPr lang="tr-TR" sz="2000" dirty="0">
                <a:latin typeface="Century Gothic" panose="020B0502020202020204" pitchFamily="34" charset="0"/>
                <a:cs typeface="Arial" panose="020B0604020202020204" pitchFamily="34" charset="0"/>
              </a:rPr>
              <a:t>, ülkemizde ve dünyada </a:t>
            </a:r>
            <a:r>
              <a:rPr lang="tr-TR" sz="2000" b="1" i="1" dirty="0">
                <a:solidFill>
                  <a:srgbClr val="FF0000"/>
                </a:solidFill>
                <a:latin typeface="Century Gothic" panose="020B0502020202020204" pitchFamily="34" charset="0"/>
                <a:cs typeface="Arial" panose="020B0604020202020204" pitchFamily="34" charset="0"/>
              </a:rPr>
              <a:t>hızla ilerlemektedir, </a:t>
            </a:r>
            <a:r>
              <a:rPr lang="tr-TR" sz="2000" dirty="0">
                <a:latin typeface="Century Gothic" panose="020B0502020202020204" pitchFamily="34" charset="0"/>
                <a:cs typeface="Arial" panose="020B0604020202020204" pitchFamily="34" charset="0"/>
              </a:rPr>
              <a:t>getirisi ve katma değeri de ekonominin lokomotifi durumundadır</a:t>
            </a:r>
          </a:p>
          <a:p>
            <a:pPr>
              <a:defRPr/>
            </a:pPr>
            <a:r>
              <a:rPr lang="tr-TR" sz="2000" dirty="0" smtClean="0">
                <a:latin typeface="Century Gothic" panose="020B0502020202020204" pitchFamily="34" charset="0"/>
                <a:cs typeface="Arial" panose="020B0604020202020204" pitchFamily="34" charset="0"/>
              </a:rPr>
              <a:t>   Alanda </a:t>
            </a:r>
            <a:r>
              <a:rPr lang="tr-TR" sz="2000" dirty="0">
                <a:latin typeface="Century Gothic" panose="020B0502020202020204" pitchFamily="34" charset="0"/>
                <a:cs typeface="Arial" panose="020B0604020202020204" pitchFamily="34" charset="0"/>
              </a:rPr>
              <a:t>istihdam imkânları oldukça çeşitlidir. Dünyada ve ülkemizde sektördeki </a:t>
            </a:r>
            <a:r>
              <a:rPr lang="tr-TR" sz="2000" b="1" i="1" dirty="0">
                <a:solidFill>
                  <a:srgbClr val="FF0000"/>
                </a:solidFill>
                <a:latin typeface="Century Gothic" panose="020B0502020202020204" pitchFamily="34" charset="0"/>
                <a:cs typeface="Arial" panose="020B0604020202020204" pitchFamily="34" charset="0"/>
              </a:rPr>
              <a:t>kalifiye eleman sıkıntısı oldukça fazladır</a:t>
            </a:r>
            <a:r>
              <a:rPr lang="tr-TR" sz="2000" dirty="0">
                <a:latin typeface="Century Gothic" panose="020B0502020202020204" pitchFamily="34" charset="0"/>
                <a:cs typeface="Arial" panose="020B0604020202020204" pitchFamily="34" charset="0"/>
              </a:rPr>
              <a:t>. Dolayısıyla iş bulma sıkıntısı yoktur. Alanda çalışanların gelir düzeyleri ülke standartlarının üzerindedir. </a:t>
            </a:r>
          </a:p>
        </p:txBody>
      </p:sp>
    </p:spTree>
    <p:extLst>
      <p:ext uri="{BB962C8B-B14F-4D97-AF65-F5344CB8AC3E}">
        <p14:creationId xmlns:p14="http://schemas.microsoft.com/office/powerpoint/2010/main" val="2530281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40520" y="2045681"/>
            <a:ext cx="6858000" cy="2766638"/>
          </a:xfrm>
          <a:prstGeom prst="rect">
            <a:avLst/>
          </a:prstGeom>
        </p:spPr>
      </p:pic>
      <p:sp>
        <p:nvSpPr>
          <p:cNvPr id="5" name="Dikdörtgen 4"/>
          <p:cNvSpPr/>
          <p:nvPr/>
        </p:nvSpPr>
        <p:spPr>
          <a:xfrm>
            <a:off x="2771800" y="-2"/>
            <a:ext cx="222476" cy="6858001"/>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707904" y="1412776"/>
            <a:ext cx="4896544" cy="4958280"/>
          </a:xfrm>
          <a:prstGeom prst="rect">
            <a:avLst/>
          </a:prstGeom>
          <a:noFill/>
        </p:spPr>
        <p:txBody>
          <a:bodyPr wrap="square" rtlCol="0">
            <a:spAutoFit/>
          </a:bodyPr>
          <a:lstStyle/>
          <a:p>
            <a:pPr algn="ctr"/>
            <a:r>
              <a:rPr lang="tr-TR" sz="2000" dirty="0" smtClean="0">
                <a:solidFill>
                  <a:srgbClr val="FF0000"/>
                </a:solidFill>
                <a:latin typeface="Comic Sans MS" panose="030F0702030302020204" pitchFamily="66" charset="0"/>
              </a:rPr>
              <a:t>Çalışma Alanları</a:t>
            </a:r>
          </a:p>
          <a:p>
            <a:pPr>
              <a:spcBef>
                <a:spcPct val="20000"/>
              </a:spcBef>
              <a:spcAft>
                <a:spcPts val="600"/>
              </a:spcAft>
              <a:buClr>
                <a:schemeClr val="tx1"/>
              </a:buClr>
              <a:buSzPct val="80000"/>
              <a:defRPr/>
            </a:pPr>
            <a:r>
              <a:rPr lang="tr-TR" b="1" dirty="0" smtClean="0">
                <a:latin typeface="Comic Sans MS" panose="030F0702030302020204" pitchFamily="66" charset="0"/>
              </a:rPr>
              <a:t>     -</a:t>
            </a:r>
            <a:r>
              <a:rPr lang="tr-TR" b="1" dirty="0" smtClean="0">
                <a:solidFill>
                  <a:srgbClr val="FF0000"/>
                </a:solidFill>
                <a:latin typeface="Comic Sans MS" panose="030F0702030302020204" pitchFamily="66" charset="0"/>
              </a:rPr>
              <a:t>Kamu </a:t>
            </a:r>
            <a:r>
              <a:rPr lang="tr-TR" b="1" dirty="0">
                <a:solidFill>
                  <a:srgbClr val="FF0000"/>
                </a:solidFill>
                <a:latin typeface="Comic Sans MS" panose="030F0702030302020204" pitchFamily="66" charset="0"/>
              </a:rPr>
              <a:t>veya özel sektöre </a:t>
            </a:r>
            <a:r>
              <a:rPr lang="tr-TR" b="1" dirty="0">
                <a:latin typeface="Comic Sans MS" panose="030F0702030302020204" pitchFamily="66" charset="0"/>
              </a:rPr>
              <a:t>ait işletmelerde (otomotiv, gemi, uçak, sanayi tesisleri)  </a:t>
            </a:r>
            <a:endParaRPr lang="tr-TR" b="1" dirty="0" smtClean="0">
              <a:latin typeface="Comic Sans MS" panose="030F0702030302020204" pitchFamily="66" charset="0"/>
            </a:endParaRPr>
          </a:p>
          <a:p>
            <a:pPr lvl="1">
              <a:spcBef>
                <a:spcPct val="20000"/>
              </a:spcBef>
              <a:spcAft>
                <a:spcPts val="600"/>
              </a:spcAft>
              <a:buClr>
                <a:schemeClr val="tx1"/>
              </a:buClr>
              <a:buSzPct val="80000"/>
              <a:defRPr/>
            </a:pPr>
            <a:r>
              <a:rPr lang="tr-TR" b="1" dirty="0" smtClean="0">
                <a:latin typeface="Comic Sans MS" panose="030F0702030302020204" pitchFamily="66" charset="0"/>
              </a:rPr>
              <a:t>-CNC </a:t>
            </a:r>
            <a:r>
              <a:rPr lang="tr-TR" b="1" dirty="0">
                <a:latin typeface="Comic Sans MS" panose="030F0702030302020204" pitchFamily="66" charset="0"/>
              </a:rPr>
              <a:t>mekanik imalat atölyelerinde</a:t>
            </a:r>
          </a:p>
          <a:p>
            <a:pPr lvl="1">
              <a:spcBef>
                <a:spcPct val="20000"/>
              </a:spcBef>
              <a:spcAft>
                <a:spcPts val="600"/>
              </a:spcAft>
              <a:buClr>
                <a:schemeClr val="tx1"/>
              </a:buClr>
              <a:buSzPct val="80000"/>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Kalıp </a:t>
            </a:r>
            <a:r>
              <a:rPr lang="tr-TR" b="1" dirty="0">
                <a:solidFill>
                  <a:srgbClr val="FF0000"/>
                </a:solidFill>
                <a:latin typeface="Comic Sans MS" panose="030F0702030302020204" pitchFamily="66" charset="0"/>
              </a:rPr>
              <a:t>ve prototip </a:t>
            </a:r>
            <a:r>
              <a:rPr lang="tr-TR" b="1" dirty="0">
                <a:latin typeface="Comic Sans MS" panose="030F0702030302020204" pitchFamily="66" charset="0"/>
              </a:rPr>
              <a:t>yapan imalathanelerde, </a:t>
            </a:r>
          </a:p>
          <a:p>
            <a:pPr lvl="1">
              <a:spcBef>
                <a:spcPct val="20000"/>
              </a:spcBef>
              <a:spcAft>
                <a:spcPts val="600"/>
              </a:spcAft>
              <a:buClr>
                <a:schemeClr val="tx1"/>
              </a:buClr>
              <a:buSzPct val="80000"/>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İmalat </a:t>
            </a:r>
            <a:r>
              <a:rPr lang="tr-TR" b="1" dirty="0">
                <a:solidFill>
                  <a:srgbClr val="FF0000"/>
                </a:solidFill>
                <a:latin typeface="Comic Sans MS" panose="030F0702030302020204" pitchFamily="66" charset="0"/>
              </a:rPr>
              <a:t>ve komple resimlerin tasarlanıp çizildiği </a:t>
            </a:r>
            <a:r>
              <a:rPr lang="tr-TR" b="1" dirty="0">
                <a:latin typeface="Comic Sans MS" panose="030F0702030302020204" pitchFamily="66" charset="0"/>
              </a:rPr>
              <a:t>bürolarda, </a:t>
            </a:r>
          </a:p>
          <a:p>
            <a:pPr lvl="1">
              <a:spcBef>
                <a:spcPct val="20000"/>
              </a:spcBef>
              <a:spcAft>
                <a:spcPts val="600"/>
              </a:spcAft>
              <a:buClr>
                <a:schemeClr val="tx1"/>
              </a:buClr>
              <a:buSzPct val="80000"/>
              <a:defRPr/>
            </a:pPr>
            <a:r>
              <a:rPr lang="tr-TR" b="1" dirty="0" smtClean="0">
                <a:latin typeface="Comic Sans MS" panose="030F0702030302020204" pitchFamily="66" charset="0"/>
              </a:rPr>
              <a:t>-Mekanik </a:t>
            </a:r>
            <a:r>
              <a:rPr lang="tr-TR" b="1" dirty="0">
                <a:latin typeface="Comic Sans MS" panose="030F0702030302020204" pitchFamily="66" charset="0"/>
              </a:rPr>
              <a:t>bakım atölyelerinde, </a:t>
            </a:r>
          </a:p>
          <a:p>
            <a:pPr lvl="1">
              <a:spcBef>
                <a:spcPct val="20000"/>
              </a:spcBef>
              <a:spcAft>
                <a:spcPts val="600"/>
              </a:spcAft>
              <a:buClr>
                <a:schemeClr val="tx1"/>
              </a:buClr>
              <a:buSzPct val="80000"/>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Mermer </a:t>
            </a:r>
            <a:r>
              <a:rPr lang="tr-TR" b="1" dirty="0">
                <a:solidFill>
                  <a:srgbClr val="FF0000"/>
                </a:solidFill>
                <a:latin typeface="Comic Sans MS" panose="030F0702030302020204" pitchFamily="66" charset="0"/>
              </a:rPr>
              <a:t>ve model imalatı </a:t>
            </a:r>
            <a:r>
              <a:rPr lang="tr-TR" b="1" dirty="0">
                <a:latin typeface="Comic Sans MS" panose="030F0702030302020204" pitchFamily="66" charset="0"/>
              </a:rPr>
              <a:t>yapan işletmelerde iş </a:t>
            </a:r>
            <a:r>
              <a:rPr lang="tr-TR" b="1" dirty="0" smtClean="0">
                <a:latin typeface="Comic Sans MS" panose="030F0702030302020204" pitchFamily="66" charset="0"/>
              </a:rPr>
              <a:t>bulabilirler</a:t>
            </a:r>
            <a:endParaRPr lang="tr-TR" b="1" dirty="0">
              <a:latin typeface="Comic Sans MS" panose="030F0702030302020204" pitchFamily="66" charset="0"/>
            </a:endParaRPr>
          </a:p>
          <a:p>
            <a:pPr lvl="1">
              <a:spcBef>
                <a:spcPct val="20000"/>
              </a:spcBef>
              <a:spcAft>
                <a:spcPts val="600"/>
              </a:spcAft>
              <a:buClr>
                <a:schemeClr val="tx1"/>
              </a:buClr>
              <a:buSzPct val="80000"/>
              <a:defRPr/>
            </a:pPr>
            <a:r>
              <a:rPr lang="tr-TR" b="1" u="sng" dirty="0">
                <a:latin typeface="Comic Sans MS" panose="030F0702030302020204" pitchFamily="66" charset="0"/>
              </a:rPr>
              <a:t>Ayrıca kendi işyerlerini de açabilirler.</a:t>
            </a:r>
          </a:p>
          <a:p>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80966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74" y="0"/>
            <a:ext cx="9128126" cy="6858000"/>
          </a:xfrm>
        </p:spPr>
      </p:pic>
    </p:spTree>
    <p:extLst>
      <p:ext uri="{BB962C8B-B14F-4D97-AF65-F5344CB8AC3E}">
        <p14:creationId xmlns:p14="http://schemas.microsoft.com/office/powerpoint/2010/main" val="305328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7685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Dikdörtgen 3"/>
          <p:cNvSpPr/>
          <p:nvPr/>
        </p:nvSpPr>
        <p:spPr>
          <a:xfrm>
            <a:off x="1532637" y="260648"/>
            <a:ext cx="6072111"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Mehmet Erdemoğlu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Kimdir ?(1931-2006)</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descr="mehmet erdemoÄlu kimdir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9284" r="28849"/>
          <a:stretch/>
        </p:blipFill>
        <p:spPr bwMode="auto">
          <a:xfrm>
            <a:off x="395536" y="2014974"/>
            <a:ext cx="2416628" cy="2895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347864" y="2014974"/>
            <a:ext cx="4824536" cy="3970318"/>
          </a:xfrm>
          <a:prstGeom prst="rect">
            <a:avLst/>
          </a:prstGeom>
          <a:noFill/>
        </p:spPr>
        <p:txBody>
          <a:bodyPr wrap="square" rtlCol="0">
            <a:spAutoFit/>
          </a:bodyPr>
          <a:lstStyle/>
          <a:p>
            <a:pPr algn="just"/>
            <a:r>
              <a:rPr lang="tr-TR" b="1" dirty="0" smtClean="0">
                <a:latin typeface="Comic Sans MS" panose="030F0702030302020204" pitchFamily="66" charset="0"/>
              </a:rPr>
              <a:t>-</a:t>
            </a:r>
            <a:r>
              <a:rPr lang="tr-TR" dirty="0" smtClean="0">
                <a:latin typeface="Comic Sans MS" panose="030F0702030302020204" pitchFamily="66" charset="0"/>
              </a:rPr>
              <a:t>İlkokul </a:t>
            </a:r>
            <a:r>
              <a:rPr lang="tr-TR" dirty="0">
                <a:latin typeface="Comic Sans MS" panose="030F0702030302020204" pitchFamily="66" charset="0"/>
              </a:rPr>
              <a:t>yıllarından itibaren </a:t>
            </a:r>
            <a:r>
              <a:rPr lang="tr-TR" dirty="0" smtClean="0">
                <a:latin typeface="Comic Sans MS" panose="030F0702030302020204" pitchFamily="66" charset="0"/>
              </a:rPr>
              <a:t>bir dokuma </a:t>
            </a:r>
            <a:r>
              <a:rPr lang="tr-TR" dirty="0">
                <a:latin typeface="Comic Sans MS" panose="030F0702030302020204" pitchFamily="66" charset="0"/>
              </a:rPr>
              <a:t>ustasının yanında </a:t>
            </a:r>
            <a:r>
              <a:rPr lang="tr-TR" dirty="0" smtClean="0">
                <a:latin typeface="Comic Sans MS" panose="030F0702030302020204" pitchFamily="66" charset="0"/>
              </a:rPr>
              <a:t>çalıştı.</a:t>
            </a:r>
            <a:endParaRPr lang="tr-TR" dirty="0">
              <a:latin typeface="Comic Sans MS" panose="030F0702030302020204" pitchFamily="66" charset="0"/>
            </a:endParaRPr>
          </a:p>
          <a:p>
            <a:pPr algn="just"/>
            <a:r>
              <a:rPr lang="tr-TR" dirty="0" smtClean="0">
                <a:latin typeface="Comic Sans MS" panose="030F0702030302020204" pitchFamily="66" charset="0"/>
              </a:rPr>
              <a:t>-1970 </a:t>
            </a:r>
            <a:r>
              <a:rPr lang="tr-TR" dirty="0">
                <a:latin typeface="Comic Sans MS" panose="030F0702030302020204" pitchFamily="66" charset="0"/>
              </a:rPr>
              <a:t>Gaziantep, ticaret hayatına </a:t>
            </a:r>
            <a:r>
              <a:rPr lang="tr-TR" dirty="0" smtClean="0">
                <a:latin typeface="Comic Sans MS" panose="030F0702030302020204" pitchFamily="66" charset="0"/>
              </a:rPr>
              <a:t>giriş yaptı.</a:t>
            </a:r>
            <a:endParaRPr lang="tr-TR" dirty="0">
              <a:latin typeface="Comic Sans MS" panose="030F0702030302020204" pitchFamily="66" charset="0"/>
            </a:endParaRPr>
          </a:p>
          <a:p>
            <a:pPr algn="just"/>
            <a:r>
              <a:rPr lang="tr-TR" dirty="0" smtClean="0">
                <a:latin typeface="Comic Sans MS" panose="030F0702030302020204" pitchFamily="66" charset="0"/>
              </a:rPr>
              <a:t>-1983 </a:t>
            </a:r>
            <a:r>
              <a:rPr lang="tr-TR" dirty="0">
                <a:latin typeface="Comic Sans MS" panose="030F0702030302020204" pitchFamily="66" charset="0"/>
              </a:rPr>
              <a:t>Halı </a:t>
            </a:r>
            <a:r>
              <a:rPr lang="tr-TR" dirty="0" smtClean="0">
                <a:latin typeface="Comic Sans MS" panose="030F0702030302020204" pitchFamily="66" charset="0"/>
              </a:rPr>
              <a:t>üretimine geçti.</a:t>
            </a:r>
            <a:endParaRPr lang="tr-TR" dirty="0">
              <a:latin typeface="Comic Sans MS" panose="030F0702030302020204" pitchFamily="66" charset="0"/>
            </a:endParaRPr>
          </a:p>
          <a:p>
            <a:pPr algn="just"/>
            <a:r>
              <a:rPr lang="tr-TR" dirty="0" smtClean="0">
                <a:latin typeface="Comic Sans MS" panose="030F0702030302020204" pitchFamily="66" charset="0"/>
              </a:rPr>
              <a:t>-1999 </a:t>
            </a:r>
            <a:r>
              <a:rPr lang="tr-TR" dirty="0">
                <a:latin typeface="Comic Sans MS" panose="030F0702030302020204" pitchFamily="66" charset="0"/>
              </a:rPr>
              <a:t>Dönemin Cumhurbaşkanı Süleyman Demirel tarafından hayırseverlik </a:t>
            </a:r>
            <a:r>
              <a:rPr lang="tr-TR" dirty="0" smtClean="0">
                <a:latin typeface="Comic Sans MS" panose="030F0702030302020204" pitchFamily="66" charset="0"/>
              </a:rPr>
              <a:t>ödülüne layık görüldü.</a:t>
            </a:r>
            <a:endParaRPr lang="tr-TR" dirty="0">
              <a:latin typeface="Comic Sans MS" panose="030F0702030302020204" pitchFamily="66" charset="0"/>
            </a:endParaRPr>
          </a:p>
          <a:p>
            <a:pPr algn="just"/>
            <a:r>
              <a:rPr lang="tr-TR" dirty="0" smtClean="0">
                <a:latin typeface="Comic Sans MS" panose="030F0702030302020204" pitchFamily="66" charset="0"/>
              </a:rPr>
              <a:t>-2000 </a:t>
            </a:r>
            <a:r>
              <a:rPr lang="tr-TR" dirty="0">
                <a:latin typeface="Comic Sans MS" panose="030F0702030302020204" pitchFamily="66" charset="0"/>
              </a:rPr>
              <a:t>TBMM Üstün Hizmet </a:t>
            </a:r>
            <a:r>
              <a:rPr lang="tr-TR" dirty="0" smtClean="0">
                <a:latin typeface="Comic Sans MS" panose="030F0702030302020204" pitchFamily="66" charset="0"/>
              </a:rPr>
              <a:t>Ödülünü aldı.</a:t>
            </a:r>
            <a:endParaRPr lang="tr-TR" dirty="0">
              <a:latin typeface="Comic Sans MS" panose="030F0702030302020204" pitchFamily="66" charset="0"/>
            </a:endParaRPr>
          </a:p>
          <a:p>
            <a:pPr algn="just"/>
            <a:r>
              <a:rPr lang="tr-TR" dirty="0" smtClean="0">
                <a:latin typeface="Comic Sans MS" panose="030F0702030302020204" pitchFamily="66" charset="0"/>
              </a:rPr>
              <a:t>-İnsan </a:t>
            </a:r>
            <a:r>
              <a:rPr lang="tr-TR" dirty="0">
                <a:latin typeface="Comic Sans MS" panose="030F0702030302020204" pitchFamily="66" charset="0"/>
              </a:rPr>
              <a:t>onurunu en yüksek düzeyde tutarak, öğrenmek, çalışmak ve üretmek temelleri üzerine kurduğu yaşamının öyküsü 2010 yılında bir anı kitabı haline getirilerek yayınlanmıştır.</a:t>
            </a:r>
            <a:endParaRPr lang="tr-TR" b="0" i="0" dirty="0">
              <a:effectLst/>
              <a:latin typeface="Comic Sans MS" panose="030F0702030302020204" pitchFamily="66" charset="0"/>
            </a:endParaRPr>
          </a:p>
        </p:txBody>
      </p:sp>
    </p:spTree>
    <p:extLst>
      <p:ext uri="{BB962C8B-B14F-4D97-AF65-F5344CB8AC3E}">
        <p14:creationId xmlns:p14="http://schemas.microsoft.com/office/powerpoint/2010/main" val="2335834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355976" cy="3140968"/>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
            <a:ext cx="4788024" cy="3140968"/>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28326"/>
            <a:ext cx="4355976" cy="3729674"/>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140969"/>
            <a:ext cx="4788024" cy="3717031"/>
          </a:xfrm>
          <a:prstGeom prst="rect">
            <a:avLst/>
          </a:prstGeom>
        </p:spPr>
      </p:pic>
    </p:spTree>
    <p:extLst>
      <p:ext uri="{BB962C8B-B14F-4D97-AF65-F5344CB8AC3E}">
        <p14:creationId xmlns:p14="http://schemas.microsoft.com/office/powerpoint/2010/main" val="173342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046765" y="548680"/>
            <a:ext cx="6396624"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METAL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r>
              <a:rPr lang="tr-TR"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
            </a: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19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03006"/>
            <a:ext cx="4067944" cy="3933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422207" y="2636912"/>
            <a:ext cx="4176464" cy="1938992"/>
          </a:xfrm>
          <a:prstGeom prst="rect">
            <a:avLst/>
          </a:prstGeom>
          <a:noFill/>
        </p:spPr>
        <p:txBody>
          <a:bodyPr wrap="square" rtlCol="0">
            <a:spAutoFit/>
          </a:bodyPr>
          <a:lstStyle/>
          <a:p>
            <a:pPr lvl="0" eaLnBrk="0" fontAlgn="base" hangingPunct="0">
              <a:spcBef>
                <a:spcPct val="0"/>
              </a:spcBef>
              <a:spcAft>
                <a:spcPct val="0"/>
              </a:spcAft>
              <a:defRPr/>
            </a:pPr>
            <a:r>
              <a:rPr lang="tr-TR" sz="2000" dirty="0">
                <a:latin typeface="Century Gothic" panose="020B0502020202020204" pitchFamily="34" charset="0"/>
                <a:cs typeface="Arial" panose="020B0604020202020204" pitchFamily="34" charset="0"/>
              </a:rPr>
              <a:t>Her türlü metal ve alaşımının çeşitli yöntemlerle kesilmesi şekillendirilmesi kaynaklı yöntemlerle birleştirilmesi, sert ve yumuşak lehimleme uygulamalarının yapıldığı daldır.</a:t>
            </a:r>
          </a:p>
        </p:txBody>
      </p:sp>
    </p:spTree>
    <p:extLst>
      <p:ext uri="{BB962C8B-B14F-4D97-AF65-F5344CB8AC3E}">
        <p14:creationId xmlns:p14="http://schemas.microsoft.com/office/powerpoint/2010/main" val="1248165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8557"/>
          <a:stretch/>
        </p:blipFill>
        <p:spPr>
          <a:xfrm rot="16200000">
            <a:off x="-2009063" y="2005131"/>
            <a:ext cx="6858002" cy="2847740"/>
          </a:xfrm>
          <a:prstGeom prst="rect">
            <a:avLst/>
          </a:prstGeom>
        </p:spPr>
      </p:pic>
      <p:sp>
        <p:nvSpPr>
          <p:cNvPr id="6" name="Dikdörtgen 5"/>
          <p:cNvSpPr/>
          <p:nvPr/>
        </p:nvSpPr>
        <p:spPr>
          <a:xfrm>
            <a:off x="2852122" y="6829"/>
            <a:ext cx="222476" cy="68580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3779912" y="1081338"/>
            <a:ext cx="4572000" cy="4708981"/>
          </a:xfrm>
          <a:prstGeom prst="rect">
            <a:avLst/>
          </a:prstGeom>
        </p:spPr>
        <p:txBody>
          <a:bodyPr>
            <a:spAutoFit/>
          </a:bodyPr>
          <a:lstStyle/>
          <a:p>
            <a:pPr marR="0" lvl="0" algn="ctr" defTabSz="914400" eaLnBrk="0" fontAlgn="base" latinLnBrk="0" hangingPunct="0">
              <a:lnSpc>
                <a:spcPct val="100000"/>
              </a:lnSpc>
              <a:spcBef>
                <a:spcPct val="0"/>
              </a:spcBef>
              <a:spcAft>
                <a:spcPct val="0"/>
              </a:spcAft>
              <a:buClrTx/>
              <a:buSzTx/>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Çalışma Alanları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Makina 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Demir Çelik </a:t>
            </a:r>
            <a:r>
              <a:rPr kumimoji="0" lang="tr-TR" sz="2000" b="0" i="0" u="none" strike="noStrike" kern="0" cap="none" spc="0" normalizeH="0" baseline="0" noProof="0" dirty="0" smtClean="0">
                <a:ln>
                  <a:noFill/>
                </a:ln>
                <a:effectLst/>
                <a:uLnTx/>
                <a:uFillTx/>
                <a:latin typeface="Comic Sans MS" panose="030F0702030302020204" pitchFamily="66" charset="0"/>
              </a:rPr>
              <a:t>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Gemi İnşa S</a:t>
            </a:r>
            <a:r>
              <a:rPr kumimoji="0" lang="tr-TR" sz="2000" b="0" i="0" u="none" strike="noStrike" kern="0" cap="none" spc="0" normalizeH="0" baseline="0" noProof="0" dirty="0" smtClean="0">
                <a:ln>
                  <a:noFill/>
                </a:ln>
                <a:effectLst/>
                <a:uLnTx/>
                <a:uFillTx/>
                <a:latin typeface="Comic Sans MS" panose="030F0702030302020204" pitchFamily="66" charset="0"/>
              </a:rPr>
              <a:t>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Boru Hattı 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Havacılık Ve Uzay </a:t>
            </a:r>
            <a:r>
              <a:rPr kumimoji="0" lang="tr-TR" sz="2000" b="0" i="0" u="none" strike="noStrike" kern="0" cap="none" spc="0" normalizeH="0" baseline="0" noProof="0" dirty="0" smtClean="0">
                <a:ln>
                  <a:noFill/>
                </a:ln>
                <a:effectLst/>
                <a:uLnTx/>
                <a:uFillTx/>
                <a:latin typeface="Comic Sans MS" panose="030F0702030302020204" pitchFamily="66" charset="0"/>
              </a:rPr>
              <a:t>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Otomotiv </a:t>
            </a:r>
            <a:r>
              <a:rPr kumimoji="0" lang="tr-TR" sz="2000" b="0" i="0" u="none" strike="noStrike" kern="0" cap="none" spc="0" normalizeH="0" baseline="0" noProof="0" dirty="0" smtClean="0">
                <a:ln>
                  <a:noFill/>
                </a:ln>
                <a:effectLst/>
                <a:uLnTx/>
                <a:uFillTx/>
                <a:latin typeface="Comic Sans MS" panose="030F0702030302020204" pitchFamily="66" charset="0"/>
              </a:rPr>
              <a:t>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İnşaat</a:t>
            </a:r>
            <a:r>
              <a:rPr kumimoji="0" lang="tr-TR" sz="2000" b="0" i="0" u="none" strike="noStrike" kern="0" cap="none" spc="0" normalizeH="0" baseline="0" noProof="0" dirty="0" smtClean="0">
                <a:ln>
                  <a:noFill/>
                </a:ln>
                <a:effectLst/>
                <a:uLnTx/>
                <a:uFillTx/>
                <a:latin typeface="Comic Sans MS" panose="030F0702030302020204" pitchFamily="66" charset="0"/>
              </a:rPr>
              <a:t> 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Ev Ve Ofis Mobilya </a:t>
            </a:r>
            <a:r>
              <a:rPr kumimoji="0" lang="tr-TR" sz="2000" b="0" i="0" u="none" strike="noStrike" kern="0" cap="none" spc="0" normalizeH="0" baseline="0" noProof="0" dirty="0" smtClean="0">
                <a:ln>
                  <a:noFill/>
                </a:ln>
                <a:effectLst/>
                <a:uLnTx/>
                <a:uFillTx/>
                <a:latin typeface="Comic Sans MS" panose="030F0702030302020204" pitchFamily="66" charset="0"/>
              </a:rPr>
              <a:t>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Soğutma Ve İklimlendirme  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Süs Eşyası </a:t>
            </a:r>
            <a:r>
              <a:rPr kumimoji="0" lang="tr-TR" sz="2000" b="0" i="0" u="none" strike="noStrike" kern="0" cap="none" spc="0" normalizeH="0" baseline="0" noProof="0" dirty="0" smtClean="0">
                <a:ln>
                  <a:noFill/>
                </a:ln>
                <a:effectLst/>
                <a:uLnTx/>
                <a:uFillTx/>
                <a:latin typeface="Comic Sans MS" panose="030F0702030302020204" pitchFamily="66" charset="0"/>
              </a:rPr>
              <a:t>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Ayrıca Bu Sektörlerden Her birinde </a:t>
            </a:r>
            <a:r>
              <a:rPr lang="tr-TR" sz="2000" kern="0" dirty="0">
                <a:latin typeface="Comic Sans MS" panose="030F0702030302020204" pitchFamily="66" charset="0"/>
              </a:rPr>
              <a:t>i</a:t>
            </a:r>
            <a:r>
              <a:rPr kumimoji="0" lang="tr-TR" sz="2000" b="0" i="0" u="none" strike="noStrike" kern="0" cap="none" spc="0" normalizeH="0" baseline="0" noProof="0" dirty="0" smtClean="0">
                <a:ln>
                  <a:noFill/>
                </a:ln>
                <a:effectLst/>
                <a:uLnTx/>
                <a:uFillTx/>
                <a:latin typeface="Comic Sans MS" panose="030F0702030302020204" pitchFamily="66" charset="0"/>
              </a:rPr>
              <a:t>ş </a:t>
            </a:r>
            <a:r>
              <a:rPr lang="tr-TR" sz="2000" kern="0" dirty="0">
                <a:latin typeface="Comic Sans MS" panose="030F0702030302020204" pitchFamily="66" charset="0"/>
              </a:rPr>
              <a:t>y</a:t>
            </a:r>
            <a:r>
              <a:rPr kumimoji="0" lang="tr-TR" sz="2000" b="0" i="0" u="none" strike="noStrike" kern="0" cap="none" spc="0" normalizeH="0" baseline="0" noProof="0" dirty="0" smtClean="0">
                <a:ln>
                  <a:noFill/>
                </a:ln>
                <a:effectLst/>
                <a:uLnTx/>
                <a:uFillTx/>
                <a:latin typeface="Comic Sans MS" panose="030F0702030302020204" pitchFamily="66" charset="0"/>
              </a:rPr>
              <a:t>eri </a:t>
            </a:r>
            <a:r>
              <a:rPr lang="tr-TR" sz="2000" kern="0" dirty="0">
                <a:latin typeface="Comic Sans MS" panose="030F0702030302020204" pitchFamily="66" charset="0"/>
              </a:rPr>
              <a:t>a</a:t>
            </a:r>
            <a:r>
              <a:rPr kumimoji="0" lang="tr-TR" sz="2000" b="0" i="0" u="none" strike="noStrike" kern="0" cap="none" spc="0" normalizeH="0" baseline="0" noProof="0" dirty="0" err="1" smtClean="0">
                <a:ln>
                  <a:noFill/>
                </a:ln>
                <a:effectLst/>
                <a:uLnTx/>
                <a:uFillTx/>
                <a:latin typeface="Comic Sans MS" panose="030F0702030302020204" pitchFamily="66" charset="0"/>
              </a:rPr>
              <a:t>çabilme</a:t>
            </a:r>
            <a:r>
              <a:rPr kumimoji="0" lang="tr-TR" sz="2000" b="0" i="0" u="none" strike="noStrike" kern="0" cap="none" spc="0" normalizeH="0" baseline="0" noProof="0" dirty="0" smtClean="0">
                <a:ln>
                  <a:noFill/>
                </a:ln>
                <a:effectLst/>
                <a:uLnTx/>
                <a:uFillTx/>
                <a:latin typeface="Comic Sans MS" panose="030F0702030302020204" pitchFamily="66" charset="0"/>
              </a:rPr>
              <a:t> imkanına </a:t>
            </a:r>
            <a:r>
              <a:rPr lang="tr-TR" sz="2000" kern="0" dirty="0">
                <a:latin typeface="Comic Sans MS" panose="030F0702030302020204" pitchFamily="66" charset="0"/>
              </a:rPr>
              <a:t>s</a:t>
            </a:r>
            <a:r>
              <a:rPr kumimoji="0" lang="tr-TR" sz="2000" b="0" i="0" u="none" strike="noStrike" kern="0" cap="none" spc="0" normalizeH="0" baseline="0" noProof="0" dirty="0" err="1" smtClean="0">
                <a:ln>
                  <a:noFill/>
                </a:ln>
                <a:effectLst/>
                <a:uLnTx/>
                <a:uFillTx/>
                <a:latin typeface="Comic Sans MS" panose="030F0702030302020204" pitchFamily="66" charset="0"/>
              </a:rPr>
              <a:t>ahiptirler</a:t>
            </a:r>
            <a:r>
              <a:rPr kumimoji="0" lang="tr-TR" sz="2000" b="0" i="0" u="none" strike="noStrike" kern="0" cap="none" spc="0" normalizeH="0" baseline="0" noProof="0" dirty="0" smtClean="0">
                <a:ln>
                  <a:noFill/>
                </a:ln>
                <a:effectLst/>
                <a:uLnTx/>
                <a:uFillTx/>
                <a:latin typeface="Comic Sans MS" panose="030F0702030302020204" pitchFamily="66" charset="0"/>
              </a:rPr>
              <a:t>.</a:t>
            </a:r>
            <a:endParaRPr kumimoji="0" lang="tr-TR" sz="2000" b="0" i="0" u="none" strike="noStrike" kern="0" cap="none" spc="0" normalizeH="0" baseline="0" noProof="0" dirty="0">
              <a:ln>
                <a:noFill/>
              </a:ln>
              <a:effectLst/>
              <a:uLnTx/>
              <a:uFillTx/>
              <a:latin typeface="Comic Sans MS" panose="030F0702030302020204" pitchFamily="66" charset="0"/>
            </a:endParaRPr>
          </a:p>
        </p:txBody>
      </p:sp>
    </p:spTree>
    <p:extLst>
      <p:ext uri="{BB962C8B-B14F-4D97-AF65-F5344CB8AC3E}">
        <p14:creationId xmlns:p14="http://schemas.microsoft.com/office/powerpoint/2010/main" val="1533163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33391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2554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460"/>
            <a:ext cx="9144000" cy="6848539"/>
          </a:xfrm>
        </p:spPr>
      </p:pic>
    </p:spTree>
    <p:extLst>
      <p:ext uri="{BB962C8B-B14F-4D97-AF65-F5344CB8AC3E}">
        <p14:creationId xmlns:p14="http://schemas.microsoft.com/office/powerpoint/2010/main" val="80037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497390" y="620688"/>
            <a:ext cx="6159507"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MOTORLU ARAÇLAR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TEKNOLOJİSİ (</a:t>
            </a:r>
            <a:r>
              <a:rPr lang="tr-TR"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
            </a: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218"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36912"/>
            <a:ext cx="4064529"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577143" y="2564904"/>
            <a:ext cx="4243329" cy="4247317"/>
          </a:xfrm>
          <a:prstGeom prst="rect">
            <a:avLst/>
          </a:prstGeom>
          <a:noFill/>
        </p:spPr>
        <p:txBody>
          <a:bodyPr wrap="square" rtlCol="0">
            <a:spAutoFit/>
          </a:bodyPr>
          <a:lstStyle/>
          <a:p>
            <a:r>
              <a:rPr lang="tr-TR" b="1" dirty="0" smtClean="0">
                <a:solidFill>
                  <a:schemeClr val="accent1">
                    <a:lumMod val="50000"/>
                  </a:schemeClr>
                </a:solidFill>
                <a:latin typeface="Century Gothic" panose="020B0502020202020204" pitchFamily="34" charset="0"/>
                <a:ea typeface="Calibri" pitchFamily="34" charset="0"/>
                <a:cs typeface="Arial" charset="0"/>
              </a:rPr>
              <a:t>  </a:t>
            </a:r>
            <a:r>
              <a:rPr lang="tr-TR" dirty="0" smtClean="0">
                <a:latin typeface="Century Gothic" panose="020B0502020202020204" pitchFamily="34" charset="0"/>
                <a:ea typeface="Calibri" pitchFamily="34" charset="0"/>
                <a:cs typeface="Arial" panose="020B0604020202020204" pitchFamily="34" charset="0"/>
              </a:rPr>
              <a:t>Ülkemizde </a:t>
            </a:r>
            <a:r>
              <a:rPr lang="tr-TR" dirty="0">
                <a:latin typeface="Century Gothic" panose="020B0502020202020204" pitchFamily="34" charset="0"/>
                <a:ea typeface="Calibri" pitchFamily="34" charset="0"/>
                <a:cs typeface="Arial" panose="020B0604020202020204" pitchFamily="34" charset="0"/>
              </a:rPr>
              <a:t>Motorlu Taşıtlar Sektörü ana ve yan sanayileri ile birlikte ülke ekonomisine özellikle </a:t>
            </a:r>
            <a:r>
              <a:rPr lang="tr-TR" b="1" i="1" dirty="0">
                <a:solidFill>
                  <a:srgbClr val="FF0000"/>
                </a:solidFill>
                <a:latin typeface="Century Gothic" panose="020B0502020202020204" pitchFamily="34" charset="0"/>
                <a:ea typeface="Calibri" pitchFamily="34" charset="0"/>
                <a:cs typeface="Arial" panose="020B0604020202020204" pitchFamily="34" charset="0"/>
              </a:rPr>
              <a:t>istihdam düzeyinde önemli katkılar sağlamaktadır.</a:t>
            </a:r>
          </a:p>
          <a:p>
            <a:pPr lvl="0" eaLnBrk="0" fontAlgn="base" hangingPunct="0">
              <a:spcBef>
                <a:spcPct val="0"/>
              </a:spcBef>
              <a:spcAft>
                <a:spcPct val="0"/>
              </a:spcAft>
              <a:defRPr/>
            </a:pPr>
            <a:r>
              <a:rPr lang="tr-TR" dirty="0" smtClean="0">
                <a:latin typeface="Century Gothic" panose="020B0502020202020204" pitchFamily="34" charset="0"/>
                <a:cs typeface="Arial" panose="020B0604020202020204" pitchFamily="34" charset="0"/>
              </a:rPr>
              <a:t>  Türkiye’de </a:t>
            </a:r>
            <a:r>
              <a:rPr lang="tr-TR" dirty="0">
                <a:latin typeface="Century Gothic" panose="020B0502020202020204" pitchFamily="34" charset="0"/>
                <a:cs typeface="Arial" panose="020B0604020202020204" pitchFamily="34" charset="0"/>
              </a:rPr>
              <a:t>motorlu araçlar sektörünün kuruluşu, yakın bir geçmişe dayanmasına rağmen hızlı bir gelişme göstererek ülkemizde üçüncü büyük sektör konumuna gelmiştir. </a:t>
            </a:r>
          </a:p>
          <a:p>
            <a:pPr lvl="0" eaLnBrk="0" fontAlgn="base" hangingPunct="0">
              <a:spcBef>
                <a:spcPct val="0"/>
              </a:spcBef>
              <a:spcAft>
                <a:spcPct val="0"/>
              </a:spcAft>
              <a:defRPr/>
            </a:pPr>
            <a:r>
              <a:rPr lang="tr-TR" dirty="0" smtClean="0">
                <a:latin typeface="Century Gothic" panose="020B0502020202020204" pitchFamily="34" charset="0"/>
                <a:cs typeface="Arial" panose="020B0604020202020204" pitchFamily="34" charset="0"/>
              </a:rPr>
              <a:t>  Türkiye’de </a:t>
            </a:r>
            <a:r>
              <a:rPr lang="tr-TR" dirty="0">
                <a:latin typeface="Century Gothic" panose="020B0502020202020204" pitchFamily="34" charset="0"/>
                <a:cs typeface="Arial" panose="020B0604020202020204" pitchFamily="34" charset="0"/>
              </a:rPr>
              <a:t>motorlu araçlar sektöründe </a:t>
            </a:r>
            <a:r>
              <a:rPr lang="tr-TR" b="1" i="1" dirty="0">
                <a:solidFill>
                  <a:srgbClr val="FF0000"/>
                </a:solidFill>
                <a:latin typeface="Century Gothic" panose="020B0502020202020204" pitchFamily="34" charset="0"/>
                <a:cs typeface="Arial" panose="020B0604020202020204" pitchFamily="34" charset="0"/>
              </a:rPr>
              <a:t>ana sanayide 17, yan sanayide ise 1100 civarında </a:t>
            </a:r>
            <a:r>
              <a:rPr lang="tr-TR" dirty="0">
                <a:latin typeface="Century Gothic" panose="020B0502020202020204" pitchFamily="34" charset="0"/>
                <a:cs typeface="Arial" panose="020B0604020202020204" pitchFamily="34" charset="0"/>
              </a:rPr>
              <a:t>firma faaliyet </a:t>
            </a:r>
            <a:r>
              <a:rPr lang="tr-TR" dirty="0" smtClean="0">
                <a:latin typeface="Century Gothic" panose="020B0502020202020204" pitchFamily="34" charset="0"/>
                <a:cs typeface="Arial" panose="020B0604020202020204" pitchFamily="34" charset="0"/>
              </a:rPr>
              <a:t>göstermektedir.</a:t>
            </a:r>
            <a:endParaRPr lang="tr-TR"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638232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19872" y="2060848"/>
            <a:ext cx="5112568" cy="2862322"/>
          </a:xfrm>
          <a:prstGeom prst="rect">
            <a:avLst/>
          </a:prstGeom>
        </p:spPr>
        <p:txBody>
          <a:bodyPr wrap="square">
            <a:spAutoFit/>
          </a:bodyPr>
          <a:lstStyle/>
          <a:p>
            <a:pPr algn="ctr">
              <a:defRPr/>
            </a:pPr>
            <a:r>
              <a:rPr lang="tr-TR" sz="2000" b="1" dirty="0" smtClean="0">
                <a:solidFill>
                  <a:srgbClr val="FF0000"/>
                </a:solidFill>
                <a:latin typeface="Comic Sans MS" panose="030F0702030302020204" pitchFamily="66" charset="0"/>
                <a:ea typeface="Times New Roman" pitchFamily="18" charset="0"/>
                <a:cs typeface="Arial" charset="0"/>
              </a:rPr>
              <a:t>Çalışma Alanları</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servisleri,</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bakım ve onarım atölyeleri,</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fabrikaları,</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satış noktaları,</a:t>
            </a:r>
          </a:p>
          <a:p>
            <a:pPr>
              <a:defRPr/>
            </a:pPr>
            <a:r>
              <a:rPr lang="tr-TR" sz="2000" dirty="0" smtClean="0">
                <a:latin typeface="Comic Sans MS" panose="030F0702030302020204" pitchFamily="66" charset="0"/>
                <a:ea typeface="Times New Roman" pitchFamily="18" charset="0"/>
                <a:cs typeface="Arial" charset="0"/>
              </a:rPr>
              <a:t>-Sigorta </a:t>
            </a:r>
            <a:r>
              <a:rPr lang="tr-TR" sz="2000" dirty="0">
                <a:latin typeface="Comic Sans MS" panose="030F0702030302020204" pitchFamily="66" charset="0"/>
                <a:ea typeface="Times New Roman" pitchFamily="18" charset="0"/>
                <a:cs typeface="Arial" charset="0"/>
              </a:rPr>
              <a:t>şirketleri,</a:t>
            </a:r>
          </a:p>
          <a:p>
            <a:pPr>
              <a:defRPr/>
            </a:pPr>
            <a:r>
              <a:rPr lang="tr-TR" sz="2000" dirty="0" smtClean="0">
                <a:latin typeface="Comic Sans MS" panose="030F0702030302020204" pitchFamily="66" charset="0"/>
                <a:ea typeface="Times New Roman" pitchFamily="18" charset="0"/>
                <a:cs typeface="Arial" charset="0"/>
              </a:rPr>
              <a:t>-İş </a:t>
            </a:r>
            <a:r>
              <a:rPr lang="tr-TR" sz="2000" dirty="0">
                <a:latin typeface="Comic Sans MS" panose="030F0702030302020204" pitchFamily="66" charset="0"/>
                <a:ea typeface="Times New Roman" pitchFamily="18" charset="0"/>
                <a:cs typeface="Arial" charset="0"/>
              </a:rPr>
              <a:t>makineleri bakım ve onarım atölyelerinde çalışmaktadırlar.</a:t>
            </a:r>
          </a:p>
          <a:p>
            <a:pPr marL="109728" algn="just">
              <a:buClr>
                <a:schemeClr val="accent3"/>
              </a:buClr>
              <a:defRPr/>
            </a:pPr>
            <a:r>
              <a:rPr lang="tr-TR" sz="2000" u="sng" dirty="0" smtClean="0">
                <a:latin typeface="Comic Sans MS" panose="030F0702030302020204" pitchFamily="66" charset="0"/>
              </a:rPr>
              <a:t>-Ayrıca </a:t>
            </a:r>
            <a:r>
              <a:rPr lang="tr-TR" sz="2000" u="sng" dirty="0">
                <a:latin typeface="Comic Sans MS" panose="030F0702030302020204" pitchFamily="66" charset="0"/>
              </a:rPr>
              <a:t>kendi işyerlerini de açabilirler.</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b="3842"/>
          <a:stretch/>
        </p:blipFill>
        <p:spPr>
          <a:xfrm rot="5400000">
            <a:off x="-1971094" y="1971092"/>
            <a:ext cx="6858002" cy="2915817"/>
          </a:xfrm>
          <a:prstGeom prst="rect">
            <a:avLst/>
          </a:prstGeom>
        </p:spPr>
      </p:pic>
      <p:sp>
        <p:nvSpPr>
          <p:cNvPr id="5" name="Dikdörtgen 4"/>
          <p:cNvSpPr/>
          <p:nvPr/>
        </p:nvSpPr>
        <p:spPr>
          <a:xfrm>
            <a:off x="2852122" y="6829"/>
            <a:ext cx="222476" cy="685800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6751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81540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62881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Belirtme Çizgisi 5"/>
          <p:cNvSpPr/>
          <p:nvPr/>
        </p:nvSpPr>
        <p:spPr>
          <a:xfrm>
            <a:off x="4427984" y="188640"/>
            <a:ext cx="3888432" cy="2448272"/>
          </a:xfrm>
          <a:prstGeom prst="wedgeEllipseCallout">
            <a:avLst>
              <a:gd name="adj1" fmla="val -77411"/>
              <a:gd name="adj2" fmla="val 63727"/>
            </a:avLst>
          </a:prstGeom>
          <a:solidFill>
            <a:srgbClr val="92D050"/>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tr-TR" sz="2000" b="1" dirty="0" smtClean="0">
                <a:ln w="1905"/>
                <a:solidFill>
                  <a:schemeClr val="tx1"/>
                </a:solidFill>
                <a:effectLst>
                  <a:innerShdw blurRad="69850" dist="43180" dir="5400000">
                    <a:srgbClr val="000000">
                      <a:alpha val="65000"/>
                    </a:srgbClr>
                  </a:innerShdw>
                </a:effectLst>
                <a:latin typeface="Comic Sans MS" pitchFamily="66" charset="0"/>
              </a:rPr>
              <a:t>OKULUMUZUN AVANTAJLARI/</a:t>
            </a:r>
          </a:p>
          <a:p>
            <a:pPr algn="ctr">
              <a:lnSpc>
                <a:spcPct val="150000"/>
              </a:lnSpc>
            </a:pPr>
            <a:r>
              <a:rPr lang="tr-TR" sz="2000" b="1" dirty="0" smtClean="0">
                <a:ln w="1905"/>
                <a:solidFill>
                  <a:schemeClr val="tx1"/>
                </a:solidFill>
                <a:effectLst>
                  <a:innerShdw blurRad="69850" dist="43180" dir="5400000">
                    <a:srgbClr val="000000">
                      <a:alpha val="65000"/>
                    </a:srgbClr>
                  </a:innerShdw>
                </a:effectLst>
                <a:latin typeface="Comic Sans MS" pitchFamily="66" charset="0"/>
              </a:rPr>
              <a:t>DEZAVANTAJLARI NELERDİR ?</a:t>
            </a:r>
            <a:endParaRPr lang="tr-TR" sz="2000" b="1" dirty="0">
              <a:ln w="1905"/>
              <a:solidFill>
                <a:schemeClr val="tx1"/>
              </a:solidFill>
              <a:effectLst>
                <a:innerShdw blurRad="69850" dist="43180" dir="5400000">
                  <a:srgbClr val="000000">
                    <a:alpha val="65000"/>
                  </a:srgbClr>
                </a:innerShdw>
              </a:effectLst>
              <a:latin typeface="Comic Sans MS" pitchFamily="66" charset="0"/>
            </a:endParaRPr>
          </a:p>
        </p:txBody>
      </p:sp>
      <p:pic>
        <p:nvPicPr>
          <p:cNvPr id="6146" name="Picture 2" descr="DÃÅÃNE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02430"/>
            <a:ext cx="297180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72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26052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117280" y="476672"/>
            <a:ext cx="6909456"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MOBİLYA VE İÇ MEKAN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TASARIMI (</a:t>
            </a:r>
            <a:r>
              <a:rPr lang="tr-TR"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
            </a: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42" name="Picture 2" descr="MOBÄ°LYA VE Ä°Ã MEKAN TASARIMI ALAN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420888"/>
            <a:ext cx="4248472"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716016" y="2492896"/>
            <a:ext cx="3600400" cy="2585323"/>
          </a:xfrm>
          <a:prstGeom prst="rect">
            <a:avLst/>
          </a:prstGeom>
          <a:noFill/>
        </p:spPr>
        <p:txBody>
          <a:bodyPr wrap="square" rtlCol="0">
            <a:spAutoFit/>
          </a:bodyPr>
          <a:lstStyle/>
          <a:p>
            <a:r>
              <a:rPr lang="tr-TR" dirty="0" smtClean="0">
                <a:latin typeface="Century Gothic" panose="020B0502020202020204" pitchFamily="34" charset="0"/>
                <a:cs typeface="Arial" panose="020B0604020202020204" pitchFamily="34" charset="0"/>
              </a:rPr>
              <a:t>İşlevsel değerleri ile mekanların kullanışlılığını, estetik değerleriyle de yaşadığımız mekanların sıcak, sevimli ve renkli bir ortam haline gelmesini sağlar.</a:t>
            </a:r>
          </a:p>
          <a:p>
            <a:r>
              <a:rPr lang="tr-TR" b="1" i="1" dirty="0" smtClean="0">
                <a:solidFill>
                  <a:srgbClr val="FF0000"/>
                </a:solidFill>
                <a:latin typeface="Century Gothic" panose="020B0502020202020204" pitchFamily="34" charset="0"/>
                <a:cs typeface="Arial" panose="020B0604020202020204" pitchFamily="34" charset="0"/>
              </a:rPr>
              <a:t>Ülkemizin de önemli gelir kaynaklarından birini mobilya sektörü oluşturur.</a:t>
            </a:r>
            <a:endParaRPr lang="tr-TR" b="1" i="1" dirty="0">
              <a:solidFill>
                <a:srgbClr val="FF000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2243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45904" y="1582340"/>
            <a:ext cx="4826496" cy="3970318"/>
          </a:xfrm>
          <a:prstGeom prst="rect">
            <a:avLst/>
          </a:prstGeom>
        </p:spPr>
        <p:txBody>
          <a:bodyPr wrap="square">
            <a:spAutoFit/>
          </a:bodyPr>
          <a:lstStyle/>
          <a:p>
            <a:pPr marL="109728">
              <a:buClr>
                <a:schemeClr val="accent3"/>
              </a:buClr>
              <a:defRPr/>
            </a:pPr>
            <a:r>
              <a:rPr lang="tr-TR" b="1" dirty="0">
                <a:solidFill>
                  <a:srgbClr val="FF0000"/>
                </a:solidFill>
                <a:latin typeface="Comic Sans MS" panose="030F0702030302020204" pitchFamily="66" charset="0"/>
              </a:rPr>
              <a:t>Mobilya, kereste, ağaç, sunta, MDF hammaddesi üreten atölye ve fabrikalarda</a:t>
            </a:r>
            <a:r>
              <a:rPr lang="tr-TR" b="1" dirty="0">
                <a:latin typeface="Comic Sans MS" panose="030F0702030302020204" pitchFamily="66" charset="0"/>
              </a:rPr>
              <a:t>,  gemi üretim fabrikalarında, ağaçla çalışan tüm endüstri kuruluşlarında, inşaat sektöründe, büro mobilya işlerinde, döşemecilikte, boya ve vernik işlerinde, ahşap koruma maddeleri, tutkal, cila ve boya üretiminde ve bunlara bağlı yan sanayi alanlarında, KOBİ (Küçük ve orta ölçekli işletmeler) düzeyindeki işyerlerinde ve dekorasyon sektöründe çalışabilmektedirler. </a:t>
            </a:r>
          </a:p>
          <a:p>
            <a:pPr marL="109728">
              <a:buClr>
                <a:schemeClr val="accent3"/>
              </a:buClr>
              <a:defRPr/>
            </a:pPr>
            <a:r>
              <a:rPr lang="tr-TR" b="1" u="sng" dirty="0">
                <a:latin typeface="Comic Sans MS" panose="030F0702030302020204" pitchFamily="66" charset="0"/>
              </a:rPr>
              <a:t>Ayrıca kendi işyerlerini de açabilirler.</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19098"/>
          <a:stretch/>
        </p:blipFill>
        <p:spPr>
          <a:xfrm rot="5400000">
            <a:off x="-2016035" y="1998162"/>
            <a:ext cx="6875871" cy="2843813"/>
          </a:xfrm>
          <a:prstGeom prst="rect">
            <a:avLst/>
          </a:prstGeom>
        </p:spPr>
      </p:pic>
      <p:sp>
        <p:nvSpPr>
          <p:cNvPr id="6" name="Dikdörtgen 5"/>
          <p:cNvSpPr/>
          <p:nvPr/>
        </p:nvSpPr>
        <p:spPr>
          <a:xfrm>
            <a:off x="2852122" y="6829"/>
            <a:ext cx="222476" cy="685800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9370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2" y="16"/>
            <a:ext cx="9137437" cy="6857983"/>
          </a:xfrm>
        </p:spPr>
      </p:pic>
    </p:spTree>
    <p:extLst>
      <p:ext uri="{BB962C8B-B14F-4D97-AF65-F5344CB8AC3E}">
        <p14:creationId xmlns:p14="http://schemas.microsoft.com/office/powerpoint/2010/main" val="104578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260"/>
            <a:ext cx="9144000" cy="6848739"/>
          </a:xfrm>
        </p:spPr>
      </p:pic>
    </p:spTree>
    <p:extLst>
      <p:ext uri="{BB962C8B-B14F-4D97-AF65-F5344CB8AC3E}">
        <p14:creationId xmlns:p14="http://schemas.microsoft.com/office/powerpoint/2010/main" val="190778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16390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535291" y="355776"/>
            <a:ext cx="6006773" cy="2308324"/>
          </a:xfrm>
          <a:prstGeom prst="rect">
            <a:avLst/>
          </a:prstGeom>
          <a:noFill/>
        </p:spPr>
        <p:txBody>
          <a:bodyPr wrap="non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TESİSAT TEKNOLOJİSİ </a:t>
            </a:r>
          </a:p>
          <a:p>
            <a:pPr algn="ctr"/>
            <a:r>
              <a:rPr lang="tr-T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VE</a:t>
            </a:r>
            <a:endPar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İKLİMLENDİRME (</a:t>
            </a:r>
            <a:r>
              <a:rPr lang="tr-TR" sz="4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
            </a: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266" name="Picture 2" descr="tesisat teknolojisi ve iklimlendirm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3068960"/>
            <a:ext cx="3960440"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427984" y="3068960"/>
            <a:ext cx="4104456" cy="2862322"/>
          </a:xfrm>
          <a:prstGeom prst="rect">
            <a:avLst/>
          </a:prstGeom>
          <a:noFill/>
        </p:spPr>
        <p:txBody>
          <a:bodyPr wrap="square" rtlCol="0">
            <a:spAutoFit/>
          </a:bodyPr>
          <a:lstStyle/>
          <a:p>
            <a:pPr lvl="0" eaLnBrk="0" fontAlgn="base" hangingPunct="0">
              <a:spcBef>
                <a:spcPct val="0"/>
              </a:spcBef>
              <a:spcAft>
                <a:spcPct val="0"/>
              </a:spcAft>
              <a:defRPr/>
            </a:pPr>
            <a:r>
              <a:rPr lang="tr-TR" dirty="0">
                <a:latin typeface="Century Gothic" panose="020B0502020202020204" pitchFamily="34" charset="0"/>
                <a:ea typeface="Calibri" pitchFamily="34" charset="0"/>
                <a:cs typeface="Arial" panose="020B0604020202020204" pitchFamily="34" charset="0"/>
              </a:rPr>
              <a:t>Tesisat Teknolojisi ve İklimlendirme alanı insan hayatı boyunca ihtiyaç duyulan tüm yapılarda </a:t>
            </a:r>
            <a:r>
              <a:rPr lang="tr-TR" b="1" i="1" dirty="0">
                <a:solidFill>
                  <a:srgbClr val="FF0000"/>
                </a:solidFill>
                <a:latin typeface="Century Gothic" panose="020B0502020202020204" pitchFamily="34" charset="0"/>
                <a:ea typeface="Calibri" pitchFamily="34" charset="0"/>
                <a:cs typeface="Arial" panose="020B0604020202020204" pitchFamily="34" charset="0"/>
              </a:rPr>
              <a:t>ısıtma, temiz su, atık su, yangın, doğal gaz, enerji, soğutma, iklimlendirme ve havalandırma  tesisat </a:t>
            </a:r>
            <a:r>
              <a:rPr lang="tr-TR" dirty="0">
                <a:latin typeface="Century Gothic" panose="020B0502020202020204" pitchFamily="34" charset="0"/>
                <a:ea typeface="Calibri" pitchFamily="34" charset="0"/>
                <a:cs typeface="Arial" panose="020B0604020202020204" pitchFamily="34" charset="0"/>
              </a:rPr>
              <a:t>uygulamalarında sektörün ihtiyaç duyduğu nitelikli ara eleman yetiştirmek için faaliyetlerini sürdürmektedir</a:t>
            </a:r>
            <a:r>
              <a:rPr lang="tr-TR" b="1" dirty="0">
                <a:solidFill>
                  <a:srgbClr val="0F6FC6">
                    <a:lumMod val="50000"/>
                  </a:srgbClr>
                </a:solidFill>
                <a:latin typeface="Century Gothic" panose="020B0502020202020204" pitchFamily="34" charset="0"/>
                <a:ea typeface="Calibri" pitchFamily="34" charset="0"/>
                <a:cs typeface="Arial" charset="0"/>
              </a:rPr>
              <a:t>. </a:t>
            </a:r>
          </a:p>
        </p:txBody>
      </p:sp>
    </p:spTree>
    <p:extLst>
      <p:ext uri="{BB962C8B-B14F-4D97-AF65-F5344CB8AC3E}">
        <p14:creationId xmlns:p14="http://schemas.microsoft.com/office/powerpoint/2010/main" val="901558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63888" y="394691"/>
            <a:ext cx="4968552" cy="6186309"/>
          </a:xfrm>
          <a:prstGeom prst="rect">
            <a:avLst/>
          </a:prstGeom>
        </p:spPr>
        <p:txBody>
          <a:bodyPr wrap="square">
            <a:spAutoFit/>
          </a:bodyPr>
          <a:lstStyle/>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Doğalgaz </a:t>
            </a:r>
            <a:r>
              <a:rPr lang="tr-TR" b="1" dirty="0">
                <a:solidFill>
                  <a:srgbClr val="FF0000"/>
                </a:solidFill>
                <a:latin typeface="Comic Sans MS" panose="030F0702030302020204" pitchFamily="66" charset="0"/>
              </a:rPr>
              <a:t>taahhüt </a:t>
            </a:r>
            <a:r>
              <a:rPr lang="tr-TR" b="1" dirty="0">
                <a:latin typeface="Comic Sans MS" panose="030F0702030302020204" pitchFamily="66" charset="0"/>
              </a:rPr>
              <a:t>firmalarında,</a:t>
            </a:r>
          </a:p>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Yakıcı </a:t>
            </a:r>
            <a:r>
              <a:rPr lang="tr-TR" b="1" dirty="0">
                <a:solidFill>
                  <a:srgbClr val="FF0000"/>
                </a:solidFill>
                <a:latin typeface="Comic Sans MS" panose="030F0702030302020204" pitchFamily="66" charset="0"/>
              </a:rPr>
              <a:t>cihazların </a:t>
            </a:r>
            <a:r>
              <a:rPr lang="tr-TR" b="1" dirty="0">
                <a:latin typeface="Comic Sans MS" panose="030F0702030302020204" pitchFamily="66" charset="0"/>
              </a:rPr>
              <a:t>servislerinde,</a:t>
            </a:r>
          </a:p>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Kazan </a:t>
            </a:r>
            <a:r>
              <a:rPr lang="tr-TR" b="1" dirty="0">
                <a:solidFill>
                  <a:srgbClr val="FF0000"/>
                </a:solidFill>
                <a:latin typeface="Comic Sans MS" panose="030F0702030302020204" pitchFamily="66" charset="0"/>
              </a:rPr>
              <a:t>imalathanelerinde</a:t>
            </a:r>
          </a:p>
          <a:p>
            <a:pPr>
              <a:defRPr/>
            </a:pPr>
            <a:r>
              <a:rPr lang="tr-TR" b="1" dirty="0" smtClean="0">
                <a:latin typeface="Comic Sans MS" panose="030F0702030302020204" pitchFamily="66" charset="0"/>
              </a:rPr>
              <a:t>-Sıhhi </a:t>
            </a:r>
            <a:r>
              <a:rPr lang="tr-TR" b="1" dirty="0">
                <a:latin typeface="Comic Sans MS" panose="030F0702030302020204" pitchFamily="66" charset="0"/>
              </a:rPr>
              <a:t>tesisat taahhüt firmalarında,</a:t>
            </a:r>
          </a:p>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Isıtma </a:t>
            </a:r>
            <a:r>
              <a:rPr lang="tr-TR" b="1" dirty="0">
                <a:solidFill>
                  <a:srgbClr val="FF0000"/>
                </a:solidFill>
                <a:latin typeface="Comic Sans MS" panose="030F0702030302020204" pitchFamily="66" charset="0"/>
              </a:rPr>
              <a:t>tesisatı </a:t>
            </a:r>
            <a:r>
              <a:rPr lang="tr-TR" b="1" dirty="0">
                <a:latin typeface="Comic Sans MS" panose="030F0702030302020204" pitchFamily="66" charset="0"/>
              </a:rPr>
              <a:t>taahhüt firmalarında,</a:t>
            </a:r>
          </a:p>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Soğutma </a:t>
            </a:r>
            <a:r>
              <a:rPr lang="tr-TR" b="1" dirty="0">
                <a:solidFill>
                  <a:srgbClr val="FF0000"/>
                </a:solidFill>
                <a:latin typeface="Comic Sans MS" panose="030F0702030302020204" pitchFamily="66" charset="0"/>
              </a:rPr>
              <a:t>ve klima </a:t>
            </a:r>
            <a:r>
              <a:rPr lang="tr-TR" b="1" dirty="0">
                <a:latin typeface="Comic Sans MS" panose="030F0702030302020204" pitchFamily="66" charset="0"/>
              </a:rPr>
              <a:t>servislerinde,</a:t>
            </a:r>
          </a:p>
          <a:p>
            <a:pPr>
              <a:defRPr/>
            </a:pPr>
            <a:r>
              <a:rPr lang="tr-TR" b="1" dirty="0" smtClean="0">
                <a:latin typeface="Comic Sans MS" panose="030F0702030302020204" pitchFamily="66" charset="0"/>
              </a:rPr>
              <a:t>-Soğutma </a:t>
            </a:r>
            <a:r>
              <a:rPr lang="tr-TR" b="1" dirty="0">
                <a:latin typeface="Comic Sans MS" panose="030F0702030302020204" pitchFamily="66" charset="0"/>
              </a:rPr>
              <a:t>tesisatı taahhüt firmalarında,</a:t>
            </a:r>
          </a:p>
          <a:p>
            <a:pPr>
              <a:defRPr/>
            </a:pPr>
            <a:r>
              <a:rPr lang="tr-TR" b="1" dirty="0" smtClean="0">
                <a:latin typeface="Comic Sans MS" panose="030F0702030302020204" pitchFamily="66" charset="0"/>
              </a:rPr>
              <a:t>-İklimlendirme </a:t>
            </a:r>
            <a:r>
              <a:rPr lang="tr-TR" b="1" dirty="0">
                <a:latin typeface="Comic Sans MS" panose="030F0702030302020204" pitchFamily="66" charset="0"/>
              </a:rPr>
              <a:t>firmaları imalathanelerinde,</a:t>
            </a:r>
          </a:p>
          <a:p>
            <a:pPr>
              <a:defRPr/>
            </a:pPr>
            <a:r>
              <a:rPr lang="tr-TR" b="1" dirty="0" smtClean="0">
                <a:latin typeface="Comic Sans MS" panose="030F0702030302020204" pitchFamily="66" charset="0"/>
              </a:rPr>
              <a:t>-</a:t>
            </a:r>
            <a:r>
              <a:rPr lang="tr-TR" b="1" dirty="0" smtClean="0">
                <a:solidFill>
                  <a:srgbClr val="FF0000"/>
                </a:solidFill>
                <a:latin typeface="Comic Sans MS" panose="030F0702030302020204" pitchFamily="66" charset="0"/>
              </a:rPr>
              <a:t>Güneş </a:t>
            </a:r>
            <a:r>
              <a:rPr lang="tr-TR" b="1" dirty="0">
                <a:solidFill>
                  <a:srgbClr val="FF0000"/>
                </a:solidFill>
                <a:latin typeface="Comic Sans MS" panose="030F0702030302020204" pitchFamily="66" charset="0"/>
              </a:rPr>
              <a:t>enerjisi kurulum </a:t>
            </a:r>
            <a:r>
              <a:rPr lang="tr-TR" b="1" dirty="0">
                <a:latin typeface="Comic Sans MS" panose="030F0702030302020204" pitchFamily="66" charset="0"/>
              </a:rPr>
              <a:t>ve montaj firmalarında</a:t>
            </a:r>
          </a:p>
          <a:p>
            <a:pPr>
              <a:defRPr/>
            </a:pPr>
            <a:r>
              <a:rPr lang="tr-TR" b="1" dirty="0" smtClean="0">
                <a:latin typeface="Comic Sans MS" panose="030F0702030302020204" pitchFamily="66" charset="0"/>
              </a:rPr>
              <a:t>-Kamu </a:t>
            </a:r>
            <a:r>
              <a:rPr lang="tr-TR" b="1" dirty="0">
                <a:latin typeface="Comic Sans MS" panose="030F0702030302020204" pitchFamily="66" charset="0"/>
              </a:rPr>
              <a:t>kurumlarında teknisyen ve teknisyen yardımcısı,</a:t>
            </a:r>
          </a:p>
          <a:p>
            <a:pPr>
              <a:defRPr/>
            </a:pPr>
            <a:r>
              <a:rPr lang="tr-TR" b="1" dirty="0" smtClean="0">
                <a:latin typeface="Comic Sans MS" panose="030F0702030302020204" pitchFamily="66" charset="0"/>
              </a:rPr>
              <a:t>-Taahhüt </a:t>
            </a:r>
            <a:r>
              <a:rPr lang="tr-TR" b="1" dirty="0">
                <a:latin typeface="Comic Sans MS" panose="030F0702030302020204" pitchFamily="66" charset="0"/>
              </a:rPr>
              <a:t>firmalarında Sızdırmazlık kaynağı gerektiren işlerde,</a:t>
            </a:r>
          </a:p>
          <a:p>
            <a:pPr>
              <a:defRPr/>
            </a:pPr>
            <a:r>
              <a:rPr lang="tr-TR" b="1" dirty="0" smtClean="0">
                <a:latin typeface="Comic Sans MS" panose="030F0702030302020204" pitchFamily="66" charset="0"/>
              </a:rPr>
              <a:t>-Tüm </a:t>
            </a:r>
            <a:r>
              <a:rPr lang="tr-TR" b="1" dirty="0">
                <a:latin typeface="Comic Sans MS" panose="030F0702030302020204" pitchFamily="66" charset="0"/>
              </a:rPr>
              <a:t>kazan dairelerinde ateşçi veya teknik servis elemanı,</a:t>
            </a:r>
          </a:p>
          <a:p>
            <a:pPr>
              <a:defRPr/>
            </a:pPr>
            <a:r>
              <a:rPr lang="tr-TR" b="1" dirty="0" smtClean="0">
                <a:latin typeface="Comic Sans MS" panose="030F0702030302020204" pitchFamily="66" charset="0"/>
              </a:rPr>
              <a:t>-Eğitim </a:t>
            </a:r>
            <a:r>
              <a:rPr lang="tr-TR" b="1" dirty="0">
                <a:latin typeface="Comic Sans MS" panose="030F0702030302020204" pitchFamily="66" charset="0"/>
              </a:rPr>
              <a:t>aldığı alan/dal ile alakalı işyerlerinde çalışabilirler.</a:t>
            </a:r>
          </a:p>
          <a:p>
            <a:pPr>
              <a:defRPr/>
            </a:pPr>
            <a:r>
              <a:rPr lang="tr-TR" b="1" u="sng" dirty="0">
                <a:latin typeface="Comic Sans MS" panose="030F0702030302020204" pitchFamily="66" charset="0"/>
              </a:rPr>
              <a:t>Ayrıca kendi işyerlerini de açabilirler.</a:t>
            </a:r>
          </a:p>
          <a:p>
            <a:pPr marL="285750" indent="-285750">
              <a:lnSpc>
                <a:spcPct val="150000"/>
              </a:lnSpc>
              <a:buFont typeface="Arial" pitchFamily="34" charset="0"/>
              <a:buChar char="•"/>
            </a:pPr>
            <a:endParaRPr lang="es-ES" dirty="0">
              <a:latin typeface="Comic Sans MS" pitchFamily="66" charset="0"/>
            </a:endParaRPr>
          </a:p>
          <a:p>
            <a:pPr marL="285750" indent="-285750">
              <a:lnSpc>
                <a:spcPct val="150000"/>
              </a:lnSpc>
              <a:buFont typeface="Arial" pitchFamily="34" charset="0"/>
              <a:buChar char="•"/>
            </a:pPr>
            <a:endParaRPr lang="tr-TR" altLang="tr-TR" dirty="0">
              <a:solidFill>
                <a:srgbClr val="000000"/>
              </a:solidFill>
              <a:latin typeface="Comic Sans MS" pitchFamily="66" charset="0"/>
            </a:endParaRP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21551" r="3449"/>
          <a:stretch/>
        </p:blipFill>
        <p:spPr>
          <a:xfrm rot="16200000">
            <a:off x="-2007094" y="2007095"/>
            <a:ext cx="6858000" cy="2843808"/>
          </a:xfrm>
          <a:prstGeom prst="rect">
            <a:avLst/>
          </a:prstGeom>
        </p:spPr>
      </p:pic>
      <p:sp>
        <p:nvSpPr>
          <p:cNvPr id="6" name="Dikdörtgen 5"/>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95454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45076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0195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l="69246" r="1"/>
          <a:stretch/>
        </p:blipFill>
        <p:spPr>
          <a:xfrm>
            <a:off x="29981" y="945683"/>
            <a:ext cx="1766777" cy="5733256"/>
          </a:xfrm>
          <a:prstGeom prst="rect">
            <a:avLst/>
          </a:prstGeom>
        </p:spPr>
      </p:pic>
      <p:sp>
        <p:nvSpPr>
          <p:cNvPr id="3" name="Dikdörtgen 2"/>
          <p:cNvSpPr/>
          <p:nvPr/>
        </p:nvSpPr>
        <p:spPr>
          <a:xfrm>
            <a:off x="0" y="1484784"/>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7"/>
          <p:cNvSpPr/>
          <p:nvPr/>
        </p:nvSpPr>
        <p:spPr>
          <a:xfrm>
            <a:off x="29981" y="3488275"/>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0" y="5493558"/>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195736" y="1486525"/>
            <a:ext cx="3672408" cy="923330"/>
          </a:xfrm>
          <a:prstGeom prst="rect">
            <a:avLst/>
          </a:prstGeom>
        </p:spPr>
        <p:txBody>
          <a:bodyPr wrap="square">
            <a:spAutoFit/>
          </a:bodyPr>
          <a:lstStyle/>
          <a:p>
            <a:pPr marL="285750" indent="-285750" algn="just">
              <a:buFont typeface="Arial" pitchFamily="34" charset="0"/>
              <a:buChar char="•"/>
            </a:pPr>
            <a:r>
              <a:rPr lang="tr-TR" dirty="0">
                <a:latin typeface="Comic Sans MS" pitchFamily="66" charset="0"/>
              </a:rPr>
              <a:t>Meslek lisesi mezunları </a:t>
            </a:r>
            <a:r>
              <a:rPr lang="tr-TR" dirty="0">
                <a:solidFill>
                  <a:srgbClr val="FF0000"/>
                </a:solidFill>
                <a:latin typeface="Comic Sans MS" pitchFamily="66" charset="0"/>
              </a:rPr>
              <a:t>iş yeri açma belgesini</a:t>
            </a:r>
            <a:r>
              <a:rPr lang="tr-TR" dirty="0">
                <a:latin typeface="Comic Sans MS" pitchFamily="66" charset="0"/>
              </a:rPr>
              <a:t> almaya hak kazanırlar.</a:t>
            </a:r>
          </a:p>
        </p:txBody>
      </p:sp>
      <p:sp>
        <p:nvSpPr>
          <p:cNvPr id="4" name="Dikdörtgen 3"/>
          <p:cNvSpPr/>
          <p:nvPr/>
        </p:nvSpPr>
        <p:spPr>
          <a:xfrm>
            <a:off x="2255979" y="3068960"/>
            <a:ext cx="3582144" cy="1200329"/>
          </a:xfrm>
          <a:prstGeom prst="rect">
            <a:avLst/>
          </a:prstGeom>
        </p:spPr>
        <p:txBody>
          <a:bodyPr wrap="square">
            <a:spAutoFit/>
          </a:bodyPr>
          <a:lstStyle/>
          <a:p>
            <a:pPr marL="285750" indent="-285750" algn="just">
              <a:buFont typeface="Arial" pitchFamily="34" charset="0"/>
              <a:buChar char="•"/>
            </a:pPr>
            <a:r>
              <a:rPr lang="tr-TR" dirty="0" smtClean="0">
                <a:latin typeface="Comic Sans MS" pitchFamily="66" charset="0"/>
              </a:rPr>
              <a:t>12</a:t>
            </a:r>
            <a:r>
              <a:rPr lang="tr-TR" dirty="0">
                <a:latin typeface="Comic Sans MS" pitchFamily="66" charset="0"/>
              </a:rPr>
              <a:t>. sınıf öğrencileri haftada 3 gün, işletmelerde </a:t>
            </a:r>
            <a:r>
              <a:rPr lang="tr-TR" dirty="0">
                <a:solidFill>
                  <a:srgbClr val="FF0000"/>
                </a:solidFill>
                <a:latin typeface="Comic Sans MS" pitchFamily="66" charset="0"/>
              </a:rPr>
              <a:t>staj</a:t>
            </a:r>
            <a:r>
              <a:rPr lang="tr-TR" dirty="0">
                <a:latin typeface="Comic Sans MS" pitchFamily="66" charset="0"/>
              </a:rPr>
              <a:t> yapar ve </a:t>
            </a:r>
            <a:r>
              <a:rPr lang="tr-TR" dirty="0">
                <a:solidFill>
                  <a:srgbClr val="FF0000"/>
                </a:solidFill>
                <a:latin typeface="Comic Sans MS" pitchFamily="66" charset="0"/>
              </a:rPr>
              <a:t>asgari ücretin %30 </a:t>
            </a:r>
            <a:r>
              <a:rPr lang="tr-TR" dirty="0">
                <a:latin typeface="Comic Sans MS" pitchFamily="66" charset="0"/>
              </a:rPr>
              <a:t>unu kazanır. </a:t>
            </a:r>
          </a:p>
        </p:txBody>
      </p:sp>
      <p:sp>
        <p:nvSpPr>
          <p:cNvPr id="6" name="Metin kutusu 5"/>
          <p:cNvSpPr txBox="1"/>
          <p:nvPr/>
        </p:nvSpPr>
        <p:spPr>
          <a:xfrm>
            <a:off x="2286000" y="5085184"/>
            <a:ext cx="3582144" cy="646331"/>
          </a:xfrm>
          <a:prstGeom prst="rect">
            <a:avLst/>
          </a:prstGeom>
          <a:noFill/>
        </p:spPr>
        <p:txBody>
          <a:bodyPr wrap="square" rtlCol="0">
            <a:spAutoFit/>
          </a:bodyPr>
          <a:lstStyle/>
          <a:p>
            <a:pPr marL="285750" indent="-285750" algn="just">
              <a:buFont typeface="Arial" pitchFamily="34" charset="0"/>
              <a:buChar char="•"/>
            </a:pPr>
            <a:r>
              <a:rPr lang="tr-TR" dirty="0" smtClean="0">
                <a:solidFill>
                  <a:srgbClr val="FF0000"/>
                </a:solidFill>
                <a:latin typeface="Comic Sans MS" pitchFamily="66" charset="0"/>
              </a:rPr>
              <a:t>M.T.O.K Puanı </a:t>
            </a:r>
            <a:r>
              <a:rPr lang="tr-TR" dirty="0" smtClean="0">
                <a:latin typeface="Comic Sans MS" pitchFamily="66" charset="0"/>
              </a:rPr>
              <a:t>ile üniversitelere yerleşebilirler.</a:t>
            </a:r>
            <a:endParaRPr lang="tr-TR" dirty="0">
              <a:latin typeface="Comic Sans MS" pitchFamily="66" charset="0"/>
            </a:endParaRPr>
          </a:p>
        </p:txBody>
      </p:sp>
      <p:pic>
        <p:nvPicPr>
          <p:cNvPr id="13" name="Picture 2" descr="Ä°lgili resi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8"/>
          <a:stretch/>
        </p:blipFill>
        <p:spPr bwMode="auto">
          <a:xfrm>
            <a:off x="6479704" y="2409855"/>
            <a:ext cx="2664296" cy="1897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Å yeri aÃ§ma belgesi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185719"/>
            <a:ext cx="2304256"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9" name="Tablo 8"/>
          <p:cNvGraphicFramePr>
            <a:graphicFrameLocks noGrp="1"/>
          </p:cNvGraphicFramePr>
          <p:nvPr>
            <p:extLst>
              <p:ext uri="{D42A27DB-BD31-4B8C-83A1-F6EECF244321}">
                <p14:modId xmlns:p14="http://schemas.microsoft.com/office/powerpoint/2010/main" val="3877565583"/>
              </p:ext>
            </p:extLst>
          </p:nvPr>
        </p:nvGraphicFramePr>
        <p:xfrm>
          <a:off x="6012159" y="4816137"/>
          <a:ext cx="3071869" cy="1472184"/>
        </p:xfrm>
        <a:graphic>
          <a:graphicData uri="http://schemas.openxmlformats.org/drawingml/2006/table">
            <a:tbl>
              <a:tblPr firstRow="1" firstCol="1" bandRow="1">
                <a:tableStyleId>{5A111915-BE36-4E01-A7E5-04B1672EAD32}</a:tableStyleId>
              </a:tblPr>
              <a:tblGrid>
                <a:gridCol w="1154721">
                  <a:extLst>
                    <a:ext uri="{9D8B030D-6E8A-4147-A177-3AD203B41FA5}">
                      <a16:colId xmlns:a16="http://schemas.microsoft.com/office/drawing/2014/main" val="20000"/>
                    </a:ext>
                  </a:extLst>
                </a:gridCol>
                <a:gridCol w="1032311">
                  <a:extLst>
                    <a:ext uri="{9D8B030D-6E8A-4147-A177-3AD203B41FA5}">
                      <a16:colId xmlns:a16="http://schemas.microsoft.com/office/drawing/2014/main" val="20001"/>
                    </a:ext>
                  </a:extLst>
                </a:gridCol>
                <a:gridCol w="884837">
                  <a:extLst>
                    <a:ext uri="{9D8B030D-6E8A-4147-A177-3AD203B41FA5}">
                      <a16:colId xmlns:a16="http://schemas.microsoft.com/office/drawing/2014/main" val="20002"/>
                    </a:ext>
                  </a:extLst>
                </a:gridCol>
              </a:tblGrid>
              <a:tr h="403448">
                <a:tc>
                  <a:txBody>
                    <a:bodyPr/>
                    <a:lstStyle/>
                    <a:p>
                      <a:pPr>
                        <a:lnSpc>
                          <a:spcPct val="115000"/>
                        </a:lnSpc>
                        <a:spcAft>
                          <a:spcPts val="0"/>
                        </a:spcAft>
                      </a:pPr>
                      <a:r>
                        <a:rPr lang="tr-TR" sz="1200" dirty="0">
                          <a:effectLst/>
                          <a:latin typeface="Comic Sans MS" pitchFamily="66" charset="0"/>
                        </a:rPr>
                        <a:t>ÜNİVERSİTE </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BÖLÜM</a:t>
                      </a:r>
                      <a:endParaRPr lang="tr-TR" sz="120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TABAN PUANI</a:t>
                      </a:r>
                      <a:endParaRPr lang="tr-TR" sz="1200">
                        <a:effectLst/>
                        <a:latin typeface="Comic Sans MS" pitchFamily="66" charset="0"/>
                        <a:ea typeface="Calibri"/>
                        <a:cs typeface="Times New Roman"/>
                      </a:endParaRPr>
                    </a:p>
                  </a:txBody>
                  <a:tcPr marL="68580" marR="68580" marT="0" marB="0"/>
                </a:tc>
                <a:extLst>
                  <a:ext uri="{0D108BD9-81ED-4DB2-BD59-A6C34878D82A}">
                    <a16:rowId xmlns:a16="http://schemas.microsoft.com/office/drawing/2014/main" val="10000"/>
                  </a:ext>
                </a:extLst>
              </a:tr>
              <a:tr h="403448">
                <a:tc>
                  <a:txBody>
                    <a:bodyPr/>
                    <a:lstStyle/>
                    <a:p>
                      <a:pPr>
                        <a:lnSpc>
                          <a:spcPct val="115000"/>
                        </a:lnSpc>
                        <a:spcAft>
                          <a:spcPts val="0"/>
                        </a:spcAft>
                      </a:pPr>
                      <a:r>
                        <a:rPr lang="tr-TR" sz="1200" dirty="0" smtClean="0">
                          <a:effectLst/>
                          <a:latin typeface="Comic Sans MS" pitchFamily="66" charset="0"/>
                        </a:rPr>
                        <a:t>KTÜ</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Yazılım mühendisliği</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314.704</a:t>
                      </a:r>
                      <a:endParaRPr lang="tr-TR" sz="1200">
                        <a:effectLst/>
                        <a:latin typeface="Comic Sans MS" pitchFamily="66" charset="0"/>
                        <a:ea typeface="Calibri"/>
                        <a:cs typeface="Times New Roman"/>
                      </a:endParaRPr>
                    </a:p>
                  </a:txBody>
                  <a:tcPr marL="68580" marR="68580" marT="0" marB="0"/>
                </a:tc>
                <a:extLst>
                  <a:ext uri="{0D108BD9-81ED-4DB2-BD59-A6C34878D82A}">
                    <a16:rowId xmlns:a16="http://schemas.microsoft.com/office/drawing/2014/main" val="10001"/>
                  </a:ext>
                </a:extLst>
              </a:tr>
              <a:tr h="612265">
                <a:tc>
                  <a:txBody>
                    <a:bodyPr/>
                    <a:lstStyle/>
                    <a:p>
                      <a:pPr>
                        <a:lnSpc>
                          <a:spcPct val="115000"/>
                        </a:lnSpc>
                        <a:spcAft>
                          <a:spcPts val="0"/>
                        </a:spcAft>
                      </a:pPr>
                      <a:r>
                        <a:rPr lang="tr-TR" sz="1200" dirty="0" smtClean="0">
                          <a:effectLst/>
                          <a:latin typeface="Comic Sans MS" pitchFamily="66" charset="0"/>
                        </a:rPr>
                        <a:t>KTÜ</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Yazılım mühendisliği (M.T.O.K)</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263.3</a:t>
                      </a:r>
                      <a:endParaRPr lang="tr-TR" sz="1200" dirty="0">
                        <a:effectLst/>
                        <a:latin typeface="Comic Sans MS" pitchFamily="66" charset="0"/>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97324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42999" y="-1142998"/>
            <a:ext cx="6858002" cy="9144000"/>
          </a:xfrm>
        </p:spPr>
      </p:pic>
    </p:spTree>
    <p:extLst>
      <p:ext uri="{BB962C8B-B14F-4D97-AF65-F5344CB8AC3E}">
        <p14:creationId xmlns:p14="http://schemas.microsoft.com/office/powerpoint/2010/main" val="241972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Unvan 1"/>
          <p:cNvSpPr>
            <a:spLocks noGrp="1"/>
          </p:cNvSpPr>
          <p:nvPr>
            <p:ph type="title"/>
          </p:nvPr>
        </p:nvSpPr>
        <p:spPr>
          <a:xfrm>
            <a:off x="457200" y="3789040"/>
            <a:ext cx="8229600" cy="1143000"/>
          </a:xfrm>
        </p:spPr>
        <p:txBody>
          <a:bodyPr/>
          <a:lstStyle/>
          <a:p>
            <a:r>
              <a:rPr lang="tr-TR" b="1" dirty="0" smtClean="0">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889000">
                    <a:schemeClr val="accent1">
                      <a:alpha val="40000"/>
                    </a:schemeClr>
                  </a:glow>
                </a:effectLst>
              </a:rPr>
              <a:t>KÜTÜPHANEMİZ</a:t>
            </a:r>
            <a:endParaRPr lang="tr-TR" b="1" dirty="0">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889000">
                  <a:schemeClr val="accent1">
                    <a:alpha val="40000"/>
                  </a:schemeClr>
                </a:glow>
              </a:effectLst>
            </a:endParaRPr>
          </a:p>
        </p:txBody>
      </p:sp>
    </p:spTree>
    <p:extLst>
      <p:ext uri="{BB962C8B-B14F-4D97-AF65-F5344CB8AC3E}">
        <p14:creationId xmlns:p14="http://schemas.microsoft.com/office/powerpoint/2010/main" val="59981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27773" cy="6858000"/>
          </a:xfrm>
        </p:spPr>
      </p:pic>
      <p:sp>
        <p:nvSpPr>
          <p:cNvPr id="2" name="Unvan 1"/>
          <p:cNvSpPr>
            <a:spLocks noGrp="1"/>
          </p:cNvSpPr>
          <p:nvPr>
            <p:ph type="title"/>
          </p:nvPr>
        </p:nvSpPr>
        <p:spPr>
          <a:xfrm>
            <a:off x="914400" y="980728"/>
            <a:ext cx="8229600" cy="1143000"/>
          </a:xfrm>
        </p:spPr>
        <p:txBody>
          <a:bodyPr/>
          <a:lstStyle/>
          <a:p>
            <a:r>
              <a:rPr lang="tr-TR" dirty="0" smtClean="0">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a:glow rad="1181100">
                    <a:schemeClr val="accent1">
                      <a:alpha val="40000"/>
                    </a:schemeClr>
                  </a:glow>
                </a:effectLst>
              </a:rPr>
              <a:t>YEMEKHANE</a:t>
            </a:r>
            <a:endParaRPr lang="tr-TR" dirty="0">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a:glow rad="1181100">
                  <a:schemeClr val="accent1">
                    <a:alpha val="40000"/>
                  </a:schemeClr>
                </a:glow>
              </a:effectLst>
            </a:endParaRPr>
          </a:p>
        </p:txBody>
      </p:sp>
    </p:spTree>
    <p:extLst>
      <p:ext uri="{BB962C8B-B14F-4D97-AF65-F5344CB8AC3E}">
        <p14:creationId xmlns:p14="http://schemas.microsoft.com/office/powerpoint/2010/main" val="417996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8485" y="320025"/>
            <a:ext cx="8229600" cy="820688"/>
          </a:xfrm>
        </p:spPr>
        <p:txBody>
          <a:bodyPr>
            <a:normAutofit fontScale="85000" lnSpcReduction="20000"/>
          </a:bodyPr>
          <a:lstStyle/>
          <a:p>
            <a:pPr marL="0" indent="0" algn="ctr">
              <a:buNone/>
            </a:pPr>
            <a:r>
              <a:rPr lang="tr-TR" b="1" dirty="0" smtClean="0">
                <a:solidFill>
                  <a:schemeClr val="tx2"/>
                </a:solidFill>
                <a:effectLst>
                  <a:glow>
                    <a:schemeClr val="accent1">
                      <a:alpha val="40000"/>
                    </a:schemeClr>
                  </a:glow>
                </a:effectLst>
              </a:rPr>
              <a:t>Okulumuz Bölümleri İçin M.T.O.K. Puanları ile Alım Yapan Üniversiteler</a:t>
            </a:r>
            <a:endParaRPr lang="tr-TR" b="1" dirty="0">
              <a:solidFill>
                <a:schemeClr val="tx2"/>
              </a:solidFill>
              <a:effectLst>
                <a:glow>
                  <a:schemeClr val="accent1">
                    <a:alpha val="40000"/>
                  </a:schemeClr>
                </a:glow>
              </a:effectLst>
            </a:endParaRPr>
          </a:p>
        </p:txBody>
      </p:sp>
      <p:sp>
        <p:nvSpPr>
          <p:cNvPr id="4" name="Dikdörtgen 3"/>
          <p:cNvSpPr/>
          <p:nvPr/>
        </p:nvSpPr>
        <p:spPr>
          <a:xfrm>
            <a:off x="3131840" y="1052736"/>
            <a:ext cx="6192688" cy="526297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cap="none" spc="0" dirty="0" smtClean="0">
                <a:ln w="11430"/>
                <a:solidFill>
                  <a:srgbClr val="FF0000"/>
                </a:solidFill>
                <a:effectLst>
                  <a:outerShdw blurRad="50800" dist="39000" dir="5460000" algn="tl">
                    <a:srgbClr val="000000">
                      <a:alpha val="38000"/>
                    </a:srgbClr>
                  </a:outerShdw>
                </a:effectLst>
              </a:rPr>
              <a:t>Gazi Üniversitesi</a:t>
            </a:r>
          </a:p>
          <a:p>
            <a:pPr algn="just"/>
            <a:r>
              <a:rPr lang="tr-TR" sz="2800" b="1" dirty="0" smtClean="0">
                <a:ln w="11430"/>
                <a:solidFill>
                  <a:srgbClr val="FF0000"/>
                </a:solidFill>
                <a:effectLst>
                  <a:outerShdw blurRad="50800" dist="39000" dir="5460000" algn="tl">
                    <a:srgbClr val="000000">
                      <a:alpha val="38000"/>
                    </a:srgbClr>
                  </a:outerShdw>
                </a:effectLst>
              </a:rPr>
              <a:t>Afyon Kocatepe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Düzce Üniversitesi</a:t>
            </a:r>
          </a:p>
          <a:p>
            <a:pPr algn="just"/>
            <a:r>
              <a:rPr lang="tr-TR" sz="2800" b="1" dirty="0" smtClean="0">
                <a:ln w="11430"/>
                <a:solidFill>
                  <a:srgbClr val="FF0000"/>
                </a:solidFill>
                <a:effectLst>
                  <a:outerShdw blurRad="50800" dist="39000" dir="5460000" algn="tl">
                    <a:srgbClr val="000000">
                      <a:alpha val="38000"/>
                    </a:srgbClr>
                  </a:outerShdw>
                </a:effectLst>
              </a:rPr>
              <a:t>Fırat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Isparta Uygulamalı Bilimler Üniversitesi </a:t>
            </a:r>
          </a:p>
          <a:p>
            <a:pPr algn="just"/>
            <a:r>
              <a:rPr lang="tr-TR" sz="2800" b="1" dirty="0" smtClean="0">
                <a:ln w="11430"/>
                <a:solidFill>
                  <a:srgbClr val="FF0000"/>
                </a:solidFill>
                <a:effectLst>
                  <a:outerShdw blurRad="50800" dist="39000" dir="5460000" algn="tl">
                    <a:srgbClr val="000000">
                      <a:alpha val="38000"/>
                    </a:srgbClr>
                  </a:outerShdw>
                </a:effectLst>
              </a:rPr>
              <a:t>Kocaeli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Karadeniz </a:t>
            </a:r>
            <a:r>
              <a:rPr lang="tr-TR" sz="2800" b="1" dirty="0">
                <a:ln w="11430"/>
                <a:solidFill>
                  <a:srgbClr val="FF0000"/>
                </a:solidFill>
                <a:effectLst>
                  <a:outerShdw blurRad="50800" dist="39000" dir="5460000" algn="tl">
                    <a:srgbClr val="000000">
                      <a:alpha val="38000"/>
                    </a:srgbClr>
                  </a:outerShdw>
                </a:effectLst>
              </a:rPr>
              <a:t>T</a:t>
            </a:r>
            <a:r>
              <a:rPr lang="tr-TR" sz="2800" b="1" cap="none" spc="0" dirty="0" smtClean="0">
                <a:ln w="11430"/>
                <a:solidFill>
                  <a:srgbClr val="FF0000"/>
                </a:solidFill>
                <a:effectLst>
                  <a:outerShdw blurRad="50800" dist="39000" dir="5460000" algn="tl">
                    <a:srgbClr val="000000">
                      <a:alpha val="38000"/>
                    </a:srgbClr>
                  </a:outerShdw>
                </a:effectLst>
              </a:rPr>
              <a:t>eknik </a:t>
            </a:r>
            <a:r>
              <a:rPr lang="tr-TR" sz="2800" b="1" dirty="0" smtClean="0">
                <a:ln w="11430"/>
                <a:solidFill>
                  <a:srgbClr val="FF0000"/>
                </a:solidFill>
                <a:effectLst>
                  <a:outerShdw blurRad="50800" dist="39000" dir="5460000" algn="tl">
                    <a:srgbClr val="000000">
                      <a:alpha val="38000"/>
                    </a:srgbClr>
                  </a:outerShdw>
                </a:effectLst>
              </a:rPr>
              <a:t>Ü</a:t>
            </a:r>
            <a:r>
              <a:rPr lang="tr-TR" sz="2800" b="1" cap="none" spc="0" dirty="0" smtClean="0">
                <a:ln w="11430"/>
                <a:solidFill>
                  <a:srgbClr val="FF0000"/>
                </a:solidFill>
                <a:effectLst>
                  <a:outerShdw blurRad="50800" dist="39000" dir="5460000" algn="tl">
                    <a:srgbClr val="000000">
                      <a:alpha val="38000"/>
                    </a:srgbClr>
                  </a:outerShdw>
                </a:effectLst>
              </a:rPr>
              <a:t>niversitesi</a:t>
            </a:r>
          </a:p>
          <a:p>
            <a:pPr algn="just"/>
            <a:r>
              <a:rPr lang="tr-TR" sz="2800" b="1" dirty="0" smtClean="0">
                <a:ln w="11430"/>
                <a:solidFill>
                  <a:srgbClr val="FF0000"/>
                </a:solidFill>
                <a:effectLst>
                  <a:outerShdw blurRad="50800" dist="39000" dir="5460000" algn="tl">
                    <a:srgbClr val="000000">
                      <a:alpha val="38000"/>
                    </a:srgbClr>
                  </a:outerShdw>
                </a:effectLst>
              </a:rPr>
              <a:t>Kütahya Dumlupınar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Manisa Celal Bayar Üniversitesi</a:t>
            </a:r>
          </a:p>
          <a:p>
            <a:pPr algn="just"/>
            <a:r>
              <a:rPr lang="tr-TR" sz="2800" b="1" dirty="0" smtClean="0">
                <a:ln w="11430"/>
                <a:solidFill>
                  <a:srgbClr val="FF0000"/>
                </a:solidFill>
                <a:effectLst>
                  <a:outerShdw blurRad="50800" dist="39000" dir="5460000" algn="tl">
                    <a:srgbClr val="000000">
                      <a:alpha val="38000"/>
                    </a:srgbClr>
                  </a:outerShdw>
                </a:effectLst>
              </a:rPr>
              <a:t>Marmara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Pamukkale Üniversitesi</a:t>
            </a:r>
          </a:p>
          <a:p>
            <a:pPr algn="just"/>
            <a:r>
              <a:rPr lang="tr-TR" sz="2800" b="1" dirty="0" smtClean="0">
                <a:ln w="11430"/>
                <a:solidFill>
                  <a:srgbClr val="FF0000"/>
                </a:solidFill>
                <a:effectLst>
                  <a:outerShdw blurRad="50800" dist="39000" dir="5460000" algn="tl">
                    <a:srgbClr val="000000">
                      <a:alpha val="38000"/>
                    </a:srgbClr>
                  </a:outerShdw>
                </a:effectLst>
              </a:rPr>
              <a:t>Selçuk Üniversitesi</a:t>
            </a:r>
            <a:endParaRPr lang="tr-TR" sz="2800" b="1" cap="none" spc="0" dirty="0">
              <a:ln w="11430"/>
              <a:solidFill>
                <a:srgbClr val="FF0000"/>
              </a:solidFill>
              <a:effectLst>
                <a:outerShdw blurRad="50800" dist="39000" dir="5460000" algn="tl">
                  <a:srgbClr val="000000">
                    <a:alpha val="38000"/>
                  </a:srgbClr>
                </a:outerShdw>
              </a:effectLst>
            </a:endParaRPr>
          </a:p>
        </p:txBody>
      </p:sp>
      <p:pic>
        <p:nvPicPr>
          <p:cNvPr id="7"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230425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606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Metin kutusu 2"/>
          <p:cNvSpPr txBox="1"/>
          <p:nvPr/>
        </p:nvSpPr>
        <p:spPr>
          <a:xfrm>
            <a:off x="4572000" y="1052736"/>
            <a:ext cx="4104456" cy="4678204"/>
          </a:xfrm>
          <a:prstGeom prst="rect">
            <a:avLst/>
          </a:prstGeom>
          <a:noFill/>
        </p:spPr>
        <p:txBody>
          <a:bodyPr wrap="square" rtlCol="0">
            <a:spAutoFit/>
          </a:bodyPr>
          <a:lstStyle/>
          <a:p>
            <a:r>
              <a:rPr lang="tr-TR" sz="2000" b="1" dirty="0" smtClean="0">
                <a:solidFill>
                  <a:srgbClr val="FF0000"/>
                </a:solidFill>
              </a:rPr>
              <a:t>Ercan TÜRKER</a:t>
            </a:r>
          </a:p>
          <a:p>
            <a:r>
              <a:rPr lang="tr-TR" sz="2000"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 Müdürü</a:t>
            </a:r>
          </a:p>
          <a:p>
            <a:endParaRPr lang="tr-TR" sz="2000" b="1" dirty="0">
              <a:gradFill flip="none" rotWithShape="1">
                <a:gsLst>
                  <a:gs pos="0">
                    <a:schemeClr val="accent2">
                      <a:lumMod val="0"/>
                      <a:lumOff val="100000"/>
                    </a:schemeClr>
                  </a:gs>
                  <a:gs pos="2000">
                    <a:schemeClr val="accent2">
                      <a:lumMod val="0"/>
                      <a:lumOff val="100000"/>
                    </a:schemeClr>
                  </a:gs>
                  <a:gs pos="7000">
                    <a:schemeClr val="accent2">
                      <a:lumMod val="100000"/>
                    </a:schemeClr>
                  </a:gs>
                </a:gsLst>
                <a:path path="circle">
                  <a:fillToRect l="50000" t="-80000" r="50000" b="180000"/>
                </a:path>
                <a:tileRect/>
              </a:gradFill>
            </a:endParaRPr>
          </a:p>
          <a:p>
            <a:r>
              <a:rPr lang="tr-TR" sz="2000" b="1" dirty="0" smtClean="0">
                <a:solidFill>
                  <a:srgbClr val="FF0000"/>
                </a:solidFill>
              </a:rPr>
              <a:t>Cumali KAVAL- Mehmethan ÖZTÜRK-Kıymet GÜRBÜZ</a:t>
            </a: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 Psikolojik Danışmanı ve Rehber Öğretmenleri</a:t>
            </a:r>
          </a:p>
          <a:p>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endPar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Okulumuz İletişim Bilgileri</a:t>
            </a:r>
          </a:p>
          <a:p>
            <a:r>
              <a:rPr lang="tr-TR" dirty="0"/>
              <a:t>0 432 216 30 </a:t>
            </a:r>
            <a:r>
              <a:rPr lang="tr-TR" dirty="0" smtClean="0"/>
              <a:t>14-0432 </a:t>
            </a:r>
            <a:r>
              <a:rPr lang="tr-TR" dirty="0"/>
              <a:t>216 10 71</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İnternet Adresimiz</a:t>
            </a:r>
          </a:p>
          <a:p>
            <a:r>
              <a:rPr lang="tr-TR" dirty="0"/>
              <a:t>http://vaneml.meb.k12.tr</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Adres Bilgileri</a:t>
            </a:r>
          </a:p>
          <a:p>
            <a:r>
              <a:rPr lang="tr-TR" dirty="0"/>
              <a:t>Adres - Şerefiye Mah. İrfan Baştuğ Cad. No 33 İpekyolu/VAN</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p:txBody>
      </p:sp>
      <p:pic>
        <p:nvPicPr>
          <p:cNvPr id="7"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69697"/>
            <a:ext cx="3037167" cy="45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095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20007" y="2924944"/>
            <a:ext cx="3816424" cy="646331"/>
          </a:xfrm>
          <a:prstGeom prst="rect">
            <a:avLst/>
          </a:prstGeom>
        </p:spPr>
        <p:txBody>
          <a:bodyPr wrap="square">
            <a:spAutoFit/>
          </a:bodyPr>
          <a:lstStyle/>
          <a:p>
            <a:pPr marL="285750" indent="-285750">
              <a:buFont typeface="Arial" pitchFamily="34" charset="0"/>
              <a:buChar char="•"/>
            </a:pPr>
            <a:r>
              <a:rPr lang="tr-TR" dirty="0" smtClean="0">
                <a:latin typeface="Comic Sans MS" pitchFamily="66" charset="0"/>
              </a:rPr>
              <a:t>Mesleki </a:t>
            </a:r>
            <a:r>
              <a:rPr lang="tr-TR" dirty="0">
                <a:latin typeface="Comic Sans MS" pitchFamily="66" charset="0"/>
              </a:rPr>
              <a:t>ve Teknik Ortaöğretim </a:t>
            </a:r>
            <a:r>
              <a:rPr lang="tr-TR" dirty="0" smtClean="0">
                <a:latin typeface="Comic Sans MS" pitchFamily="66" charset="0"/>
              </a:rPr>
              <a:t>Kurumlarının kısaltmasıdır.</a:t>
            </a:r>
            <a:endParaRPr lang="tr-TR" dirty="0">
              <a:latin typeface="Comic Sans MS" pitchFamily="66" charset="0"/>
            </a:endParaRPr>
          </a:p>
        </p:txBody>
      </p:sp>
      <p:pic>
        <p:nvPicPr>
          <p:cNvPr id="4098" name="Picture 2" descr="soru iÅaret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3" y="2348880"/>
            <a:ext cx="2987824" cy="45148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39752" y="332656"/>
            <a:ext cx="4794581" cy="1754326"/>
          </a:xfrm>
          <a:prstGeom prst="rect">
            <a:avLst/>
          </a:prstGeom>
          <a:noFill/>
        </p:spPr>
        <p:txBody>
          <a:bodyPr wrap="none" lIns="91440" tIns="45720" rIns="91440" bIns="45720">
            <a:spAutoFit/>
          </a:bodyPr>
          <a:lstStyle/>
          <a:p>
            <a:pPr algn="ctr"/>
            <a:r>
              <a:rPr lang="tr-T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M.T.O.K  Nedir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Ne İşe Yarar ?</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29548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03848" y="198166"/>
            <a:ext cx="4702634" cy="923330"/>
          </a:xfrm>
          <a:prstGeom prst="rect">
            <a:avLst/>
          </a:prstGeom>
          <a:noFill/>
        </p:spPr>
        <p:txBody>
          <a:bodyPr wrap="none" lIns="91440" tIns="45720" rIns="91440" bIns="45720">
            <a:spAutoFit/>
          </a:bodyPr>
          <a:lstStyle/>
          <a:p>
            <a:pPr algn="ctr"/>
            <a:r>
              <a:rPr lang="tr-T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BÖLÜMLERİMİZ</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Dikdörtgen 2"/>
          <p:cNvSpPr/>
          <p:nvPr/>
        </p:nvSpPr>
        <p:spPr>
          <a:xfrm>
            <a:off x="3048008" y="1484784"/>
            <a:ext cx="5598368" cy="493981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lnSpc>
                <a:spcPct val="150000"/>
              </a:lnSpc>
              <a:buFont typeface="+mj-lt"/>
              <a:buAutoNum type="arabicPeriod"/>
            </a:pPr>
            <a:r>
              <a:rPr lang="tr-TR" dirty="0" smtClean="0">
                <a:latin typeface="Comic Sans MS" pitchFamily="66" charset="0"/>
              </a:rPr>
              <a:t>Bilişim Teknolojileri Alanı </a:t>
            </a:r>
          </a:p>
          <a:p>
            <a:pPr marL="342900" indent="-342900">
              <a:lnSpc>
                <a:spcPct val="150000"/>
              </a:lnSpc>
              <a:buFont typeface="+mj-lt"/>
              <a:buAutoNum type="arabicPeriod"/>
            </a:pPr>
            <a:r>
              <a:rPr lang="tr-TR" dirty="0" smtClean="0">
                <a:latin typeface="Comic Sans MS" pitchFamily="66" charset="0"/>
              </a:rPr>
              <a:t>Elektrik Ve Elektronik Teknolojileri Alanı</a:t>
            </a:r>
          </a:p>
          <a:p>
            <a:pPr marL="342900" indent="-342900">
              <a:lnSpc>
                <a:spcPct val="150000"/>
              </a:lnSpc>
              <a:buFont typeface="+mj-lt"/>
              <a:buAutoNum type="arabicPeriod"/>
            </a:pPr>
            <a:r>
              <a:rPr lang="tr-TR" dirty="0" smtClean="0">
                <a:latin typeface="Comic Sans MS" pitchFamily="66" charset="0"/>
              </a:rPr>
              <a:t>Endüstriyel Otomasyon Teknolojileri Alanı</a:t>
            </a:r>
          </a:p>
          <a:p>
            <a:pPr marL="342900" indent="-342900">
              <a:lnSpc>
                <a:spcPct val="150000"/>
              </a:lnSpc>
              <a:buFont typeface="+mj-lt"/>
              <a:buAutoNum type="arabicPeriod"/>
            </a:pPr>
            <a:r>
              <a:rPr lang="tr-TR" dirty="0" smtClean="0">
                <a:latin typeface="Comic Sans MS" pitchFamily="66" charset="0"/>
              </a:rPr>
              <a:t>Metal Teknolojisi Alanı</a:t>
            </a:r>
          </a:p>
          <a:p>
            <a:pPr marL="342900" indent="-342900">
              <a:lnSpc>
                <a:spcPct val="150000"/>
              </a:lnSpc>
              <a:buFont typeface="+mj-lt"/>
              <a:buAutoNum type="arabicPeriod"/>
            </a:pPr>
            <a:r>
              <a:rPr lang="tr-TR" dirty="0" smtClean="0">
                <a:latin typeface="Comic Sans MS" pitchFamily="66" charset="0"/>
              </a:rPr>
              <a:t>Motorlu Araçlar Teknolojisi Alanı</a:t>
            </a:r>
          </a:p>
          <a:p>
            <a:pPr marL="342900" indent="-342900">
              <a:lnSpc>
                <a:spcPct val="150000"/>
              </a:lnSpc>
              <a:buFont typeface="+mj-lt"/>
              <a:buAutoNum type="arabicPeriod"/>
            </a:pPr>
            <a:r>
              <a:rPr lang="tr-TR" dirty="0" smtClean="0">
                <a:latin typeface="Comic Sans MS" pitchFamily="66" charset="0"/>
              </a:rPr>
              <a:t>Makine Teknolojileri Alanı</a:t>
            </a:r>
          </a:p>
          <a:p>
            <a:pPr marL="342900" indent="-342900">
              <a:lnSpc>
                <a:spcPct val="150000"/>
              </a:lnSpc>
              <a:buFont typeface="+mj-lt"/>
              <a:buAutoNum type="arabicPeriod"/>
            </a:pPr>
            <a:r>
              <a:rPr lang="tr-TR" dirty="0" smtClean="0">
                <a:latin typeface="Comic Sans MS" pitchFamily="66" charset="0"/>
              </a:rPr>
              <a:t>Mobilya Ve İç Mekan Tasarım Alanı</a:t>
            </a:r>
          </a:p>
          <a:p>
            <a:pPr marL="342900" indent="-342900">
              <a:lnSpc>
                <a:spcPct val="150000"/>
              </a:lnSpc>
              <a:buFont typeface="+mj-lt"/>
              <a:buAutoNum type="arabicPeriod"/>
            </a:pPr>
            <a:r>
              <a:rPr lang="tr-TR" dirty="0" smtClean="0">
                <a:latin typeface="Comic Sans MS" pitchFamily="66" charset="0"/>
              </a:rPr>
              <a:t>Tesisat Teknolojisi Ve İklimlendirme Alanı</a:t>
            </a:r>
          </a:p>
          <a:p>
            <a:pPr>
              <a:lnSpc>
                <a:spcPct val="150000"/>
              </a:lnSpc>
            </a:pPr>
            <a:endParaRPr lang="tr-TR" dirty="0">
              <a:latin typeface="Comic Sans MS" pitchFamily="66" charset="0"/>
            </a:endParaRPr>
          </a:p>
          <a:p>
            <a:pPr>
              <a:lnSpc>
                <a:spcPct val="150000"/>
              </a:lnSpc>
            </a:pPr>
            <a:r>
              <a:rPr lang="tr-TR" sz="1600" dirty="0" smtClean="0">
                <a:solidFill>
                  <a:srgbClr val="FF0000"/>
                </a:solidFill>
                <a:latin typeface="Comic Sans MS" pitchFamily="66" charset="0"/>
              </a:rPr>
              <a:t>Not: Anadolu Meslek Programı (</a:t>
            </a:r>
            <a:r>
              <a:rPr lang="tr-TR" sz="1600" dirty="0" err="1" smtClean="0">
                <a:solidFill>
                  <a:srgbClr val="FF0000"/>
                </a:solidFill>
                <a:latin typeface="Comic Sans MS" pitchFamily="66" charset="0"/>
              </a:rPr>
              <a:t>amp</a:t>
            </a:r>
            <a:r>
              <a:rPr lang="tr-TR" sz="1600" dirty="0" smtClean="0">
                <a:solidFill>
                  <a:srgbClr val="FF0000"/>
                </a:solidFill>
                <a:latin typeface="Comic Sans MS" pitchFamily="66" charset="0"/>
              </a:rPr>
              <a:t>) adrese dayalı yerleştirmeyle öğrenci alan bölümleri, Anadolu Teknik Programı (</a:t>
            </a:r>
            <a:r>
              <a:rPr lang="tr-TR" sz="1600" dirty="0" err="1" smtClean="0">
                <a:solidFill>
                  <a:srgbClr val="FF0000"/>
                </a:solidFill>
                <a:latin typeface="Comic Sans MS" pitchFamily="66" charset="0"/>
              </a:rPr>
              <a:t>atp</a:t>
            </a:r>
            <a:r>
              <a:rPr lang="tr-TR" sz="1600" dirty="0" smtClean="0">
                <a:solidFill>
                  <a:srgbClr val="FF0000"/>
                </a:solidFill>
                <a:latin typeface="Comic Sans MS" pitchFamily="66" charset="0"/>
              </a:rPr>
              <a:t>) </a:t>
            </a:r>
            <a:r>
              <a:rPr lang="tr-TR" sz="1600" dirty="0" err="1" smtClean="0">
                <a:solidFill>
                  <a:srgbClr val="FF0000"/>
                </a:solidFill>
                <a:latin typeface="Comic Sans MS" pitchFamily="66" charset="0"/>
              </a:rPr>
              <a:t>Lgs</a:t>
            </a:r>
            <a:r>
              <a:rPr lang="tr-TR" sz="1600" dirty="0" smtClean="0">
                <a:solidFill>
                  <a:srgbClr val="FF0000"/>
                </a:solidFill>
                <a:latin typeface="Comic Sans MS" pitchFamily="66" charset="0"/>
              </a:rPr>
              <a:t> puanı ile yerleştirmeyi ifade eder.</a:t>
            </a:r>
            <a:endParaRPr lang="tr-TR" sz="1600" dirty="0">
              <a:solidFill>
                <a:srgbClr val="FF0000"/>
              </a:solidFill>
              <a:latin typeface="Comic Sans MS" pitchFamily="66" charset="0"/>
            </a:endParaRPr>
          </a:p>
        </p:txBody>
      </p:sp>
      <p:pic>
        <p:nvPicPr>
          <p:cNvPr id="5" name="Picture 2"/>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1016" y="-77866"/>
            <a:ext cx="34559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99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043608" y="476672"/>
            <a:ext cx="6855082"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BİLİŞİM TEKNOLOJİLERİ</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ALANI (</a:t>
            </a:r>
            <a:r>
              <a:rPr lang="tr-TR"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amp-atp</a:t>
            </a: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2143116"/>
            <a:ext cx="3456384" cy="379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Metin kutusu 1"/>
          <p:cNvSpPr txBox="1"/>
          <p:nvPr/>
        </p:nvSpPr>
        <p:spPr>
          <a:xfrm>
            <a:off x="4139952" y="2348880"/>
            <a:ext cx="3960440" cy="3139321"/>
          </a:xfrm>
          <a:prstGeom prst="rect">
            <a:avLst/>
          </a:prstGeom>
          <a:noFill/>
        </p:spPr>
        <p:txBody>
          <a:bodyPr wrap="square" rtlCol="0">
            <a:spAutoFit/>
          </a:bodyPr>
          <a:lstStyle/>
          <a:p>
            <a:r>
              <a:rPr lang="tr-TR" sz="2000" dirty="0">
                <a:latin typeface="Century Gothic"/>
              </a:rPr>
              <a:t>Bilişim sektörü dünyada son 50 yıldır var olan ancak günümüzde olağanüstü öneme sahip olan bir sektördür. Katma değeri oldukça yüksek olan bilişim sektörü, gelişmiş ülkelerde gözde sektörlerin başında gelmektedir. </a:t>
            </a:r>
          </a:p>
          <a:p>
            <a:endParaRPr lang="tr-TR" dirty="0"/>
          </a:p>
        </p:txBody>
      </p:sp>
    </p:spTree>
    <p:extLst>
      <p:ext uri="{BB962C8B-B14F-4D97-AF65-F5344CB8AC3E}">
        <p14:creationId xmlns:p14="http://schemas.microsoft.com/office/powerpoint/2010/main" val="3912980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6538" r="8463"/>
          <a:stretch/>
        </p:blipFill>
        <p:spPr>
          <a:xfrm rot="16200000">
            <a:off x="-2010322" y="2003574"/>
            <a:ext cx="6858000" cy="2837355"/>
          </a:xfrm>
          <a:prstGeom prst="rect">
            <a:avLst/>
          </a:prstGeom>
        </p:spPr>
      </p:pic>
      <p:sp>
        <p:nvSpPr>
          <p:cNvPr id="6" name="Dikdörtgen 5"/>
          <p:cNvSpPr/>
          <p:nvPr/>
        </p:nvSpPr>
        <p:spPr>
          <a:xfrm>
            <a:off x="2837356" y="-6749"/>
            <a:ext cx="222476" cy="68580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563888" y="906081"/>
            <a:ext cx="4968552" cy="5032340"/>
          </a:xfrm>
          <a:prstGeom prst="rect">
            <a:avLst/>
          </a:prstGeom>
          <a:noFill/>
        </p:spPr>
        <p:txBody>
          <a:bodyPr wrap="square" rtlCol="0">
            <a:spAutoFit/>
          </a:bodyPr>
          <a:lstStyle/>
          <a:p>
            <a:pPr algn="ctr">
              <a:lnSpc>
                <a:spcPct val="150000"/>
              </a:lnSpc>
            </a:pPr>
            <a:r>
              <a:rPr lang="tr-TR" dirty="0" smtClean="0">
                <a:solidFill>
                  <a:srgbClr val="FF0000"/>
                </a:solidFill>
                <a:latin typeface="Comic Sans MS" panose="030F0702030302020204" pitchFamily="66" charset="0"/>
              </a:rPr>
              <a:t>Çalışma Alanları</a:t>
            </a:r>
          </a:p>
          <a:p>
            <a:pPr>
              <a:lnSpc>
                <a:spcPct val="150000"/>
              </a:lnSpc>
            </a:pPr>
            <a:r>
              <a:rPr lang="tr-TR" dirty="0" smtClean="0">
                <a:latin typeface="Comic Sans MS" panose="030F0702030302020204" pitchFamily="66" charset="0"/>
              </a:rPr>
              <a:t>-</a:t>
            </a:r>
            <a:r>
              <a:rPr lang="tr-TR" dirty="0">
                <a:solidFill>
                  <a:srgbClr val="FF0000"/>
                </a:solidFill>
                <a:latin typeface="Comic Sans MS" panose="030F0702030302020204" pitchFamily="66" charset="0"/>
              </a:rPr>
              <a:t>K</a:t>
            </a:r>
            <a:r>
              <a:rPr lang="tr-TR" dirty="0" smtClean="0">
                <a:solidFill>
                  <a:srgbClr val="FF0000"/>
                </a:solidFill>
                <a:latin typeface="Comic Sans MS" panose="030F0702030302020204" pitchFamily="66" charset="0"/>
              </a:rPr>
              <a:t>amu </a:t>
            </a:r>
            <a:r>
              <a:rPr lang="tr-TR" dirty="0">
                <a:solidFill>
                  <a:srgbClr val="FF0000"/>
                </a:solidFill>
                <a:latin typeface="Comic Sans MS" panose="030F0702030302020204" pitchFamily="66" charset="0"/>
              </a:rPr>
              <a:t>kuruluşları</a:t>
            </a:r>
            <a:r>
              <a:rPr lang="tr-TR" dirty="0">
                <a:latin typeface="Comic Sans MS" panose="030F0702030302020204" pitchFamily="66" charset="0"/>
              </a:rPr>
              <a:t>, </a:t>
            </a:r>
          </a:p>
          <a:p>
            <a:pPr>
              <a:lnSpc>
                <a:spcPct val="150000"/>
              </a:lnSpc>
            </a:pPr>
            <a:r>
              <a:rPr lang="tr-TR" dirty="0" smtClean="0">
                <a:latin typeface="Comic Sans MS" panose="030F0702030302020204" pitchFamily="66" charset="0"/>
              </a:rPr>
              <a:t>-Yazılım  </a:t>
            </a:r>
            <a:r>
              <a:rPr lang="tr-TR" dirty="0">
                <a:latin typeface="Comic Sans MS" panose="030F0702030302020204" pitchFamily="66" charset="0"/>
              </a:rPr>
              <a:t>ve Donanım </a:t>
            </a:r>
            <a:r>
              <a:rPr lang="tr-TR" dirty="0">
                <a:solidFill>
                  <a:srgbClr val="FF0000"/>
                </a:solidFill>
                <a:latin typeface="Comic Sans MS" panose="030F0702030302020204" pitchFamily="66" charset="0"/>
              </a:rPr>
              <a:t>Şirketleri</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üzerinden ticaret (e-ticaret) yapan firmalarda çalışabilirler, </a:t>
            </a:r>
          </a:p>
          <a:p>
            <a:pPr>
              <a:lnSpc>
                <a:spcPct val="150000"/>
              </a:lnSpc>
            </a:pPr>
            <a:r>
              <a:rPr lang="tr-TR" dirty="0" smtClean="0">
                <a:latin typeface="Comic Sans MS" panose="030F0702030302020204" pitchFamily="66" charset="0"/>
              </a:rPr>
              <a:t>-</a:t>
            </a:r>
            <a:r>
              <a:rPr lang="tr-TR" dirty="0" smtClean="0">
                <a:solidFill>
                  <a:srgbClr val="FF0000"/>
                </a:solidFill>
                <a:latin typeface="Comic Sans MS" panose="030F0702030302020204" pitchFamily="66" charset="0"/>
              </a:rPr>
              <a:t>Oyun </a:t>
            </a:r>
            <a:r>
              <a:rPr lang="tr-TR" dirty="0">
                <a:solidFill>
                  <a:srgbClr val="FF0000"/>
                </a:solidFill>
                <a:latin typeface="Comic Sans MS" panose="030F0702030302020204" pitchFamily="66" charset="0"/>
              </a:rPr>
              <a:t>Yazılım </a:t>
            </a:r>
            <a:r>
              <a:rPr lang="tr-TR" dirty="0">
                <a:latin typeface="Comic Sans MS" panose="030F0702030302020204" pitchFamily="66" charset="0"/>
              </a:rPr>
              <a:t>ve Grafik şirketleri, </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servis sağlayıcıları, </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yayıncılık şirketleri, </a:t>
            </a:r>
          </a:p>
          <a:p>
            <a:pPr>
              <a:lnSpc>
                <a:spcPct val="150000"/>
              </a:lnSpc>
            </a:pPr>
            <a:r>
              <a:rPr lang="tr-TR" dirty="0" smtClean="0">
                <a:solidFill>
                  <a:srgbClr val="FF0000"/>
                </a:solidFill>
                <a:latin typeface="Comic Sans MS" panose="030F0702030302020204" pitchFamily="66" charset="0"/>
              </a:rPr>
              <a:t>-Radyo </a:t>
            </a:r>
            <a:r>
              <a:rPr lang="tr-TR" dirty="0">
                <a:solidFill>
                  <a:srgbClr val="FF0000"/>
                </a:solidFill>
                <a:latin typeface="Comic Sans MS" panose="030F0702030302020204" pitchFamily="66" charset="0"/>
              </a:rPr>
              <a:t>televizyon </a:t>
            </a:r>
            <a:r>
              <a:rPr lang="tr-TR" dirty="0">
                <a:latin typeface="Comic Sans MS" panose="030F0702030302020204" pitchFamily="66" charset="0"/>
              </a:rPr>
              <a:t>şirketleri, </a:t>
            </a:r>
          </a:p>
          <a:p>
            <a:pPr>
              <a:lnSpc>
                <a:spcPct val="150000"/>
              </a:lnSpc>
            </a:pPr>
            <a:r>
              <a:rPr lang="tr-TR" dirty="0" smtClean="0">
                <a:latin typeface="Comic Sans MS" panose="030F0702030302020204" pitchFamily="66" charset="0"/>
              </a:rPr>
              <a:t>-Araştırma </a:t>
            </a:r>
            <a:r>
              <a:rPr lang="tr-TR" dirty="0">
                <a:latin typeface="Comic Sans MS" panose="030F0702030302020204" pitchFamily="66" charset="0"/>
              </a:rPr>
              <a:t>şirketleri, Borsalar, </a:t>
            </a:r>
          </a:p>
          <a:p>
            <a:pPr>
              <a:lnSpc>
                <a:spcPct val="150000"/>
              </a:lnSpc>
            </a:pPr>
            <a:r>
              <a:rPr lang="tr-TR" dirty="0" smtClean="0">
                <a:latin typeface="Comic Sans MS" panose="030F0702030302020204" pitchFamily="66" charset="0"/>
              </a:rPr>
              <a:t>-</a:t>
            </a:r>
            <a:r>
              <a:rPr lang="tr-TR" dirty="0" smtClean="0">
                <a:solidFill>
                  <a:srgbClr val="FF0000"/>
                </a:solidFill>
                <a:latin typeface="Comic Sans MS" panose="030F0702030302020204" pitchFamily="66" charset="0"/>
              </a:rPr>
              <a:t>Ayrıca </a:t>
            </a:r>
            <a:r>
              <a:rPr lang="tr-TR" dirty="0">
                <a:solidFill>
                  <a:srgbClr val="FF0000"/>
                </a:solidFill>
                <a:latin typeface="Comic Sans MS" panose="030F0702030302020204" pitchFamily="66" charset="0"/>
              </a:rPr>
              <a:t>kendi adlarına işyeri açabilirler.</a:t>
            </a:r>
            <a:r>
              <a:rPr lang="tr-TR" dirty="0">
                <a:latin typeface="Comic Sans MS" panose="030F0702030302020204" pitchFamily="66" charset="0"/>
              </a:rPr>
              <a:t> </a:t>
            </a:r>
          </a:p>
          <a:p>
            <a:pPr>
              <a:lnSpc>
                <a:spcPct val="150000"/>
              </a:lnSpc>
            </a:pPr>
            <a:endParaRPr lang="tr-TR"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32865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1142</Words>
  <Application>Microsoft Office PowerPoint</Application>
  <PresentationFormat>Ekran Gösterisi (4:3)</PresentationFormat>
  <Paragraphs>183</Paragraphs>
  <Slides>54</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54</vt:i4>
      </vt:variant>
    </vt:vector>
  </HeadingPairs>
  <TitlesOfParts>
    <vt:vector size="61" baseType="lpstr">
      <vt:lpstr>Arial</vt:lpstr>
      <vt:lpstr>Calibri</vt:lpstr>
      <vt:lpstr>Century Gothic</vt:lpstr>
      <vt:lpstr>Comic Sans MS</vt:lpstr>
      <vt:lpstr>Times New Roman</vt:lpstr>
      <vt:lpstr>Wingdings</vt:lpstr>
      <vt:lpstr>Ofis Teması</vt:lpstr>
      <vt:lpstr>PowerPoint Sunusu</vt:lpstr>
      <vt:lpstr>Okulumuz Binaları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BU ALANDAN MEZUN OLAN ÖĞRENCİLER</vt:lpstr>
      <vt:lpstr>TÜRKİYE VE YURT DIŞI İŞ İLANLARI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KÜTÜPHANEMİZ</vt:lpstr>
      <vt:lpstr>YEMEKHANE</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REHBERLİK</dc:creator>
  <cp:lastModifiedBy>ADMİN</cp:lastModifiedBy>
  <cp:revision>44</cp:revision>
  <dcterms:created xsi:type="dcterms:W3CDTF">2018-10-25T06:12:56Z</dcterms:created>
  <dcterms:modified xsi:type="dcterms:W3CDTF">2024-05-03T11:34:23Z</dcterms:modified>
</cp:coreProperties>
</file>